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43"/>
  </p:notesMasterIdLst>
  <p:sldIdLst>
    <p:sldId id="302" r:id="rId2"/>
    <p:sldId id="307" r:id="rId3"/>
    <p:sldId id="309" r:id="rId4"/>
    <p:sldId id="271" r:id="rId5"/>
    <p:sldId id="269" r:id="rId6"/>
    <p:sldId id="308" r:id="rId7"/>
    <p:sldId id="311" r:id="rId8"/>
    <p:sldId id="270" r:id="rId9"/>
    <p:sldId id="312" r:id="rId10"/>
    <p:sldId id="272" r:id="rId11"/>
    <p:sldId id="273" r:id="rId12"/>
    <p:sldId id="315" r:id="rId13"/>
    <p:sldId id="276" r:id="rId14"/>
    <p:sldId id="317" r:id="rId15"/>
    <p:sldId id="334" r:id="rId16"/>
    <p:sldId id="335" r:id="rId17"/>
    <p:sldId id="338" r:id="rId18"/>
    <p:sldId id="319" r:id="rId19"/>
    <p:sldId id="278" r:id="rId20"/>
    <p:sldId id="305" r:id="rId21"/>
    <p:sldId id="306" r:id="rId22"/>
    <p:sldId id="337" r:id="rId23"/>
    <p:sldId id="303" r:id="rId24"/>
    <p:sldId id="300" r:id="rId25"/>
    <p:sldId id="313" r:id="rId26"/>
    <p:sldId id="314" r:id="rId27"/>
    <p:sldId id="316"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5547D8-8061-4112-ABF6-AB5822C8A88F}">
          <p14:sldIdLst>
            <p14:sldId id="302"/>
            <p14:sldId id="307"/>
            <p14:sldId id="309"/>
            <p14:sldId id="271"/>
            <p14:sldId id="269"/>
            <p14:sldId id="308"/>
            <p14:sldId id="311"/>
            <p14:sldId id="270"/>
            <p14:sldId id="312"/>
            <p14:sldId id="272"/>
            <p14:sldId id="273"/>
            <p14:sldId id="315"/>
            <p14:sldId id="276"/>
            <p14:sldId id="317"/>
            <p14:sldId id="334"/>
            <p14:sldId id="335"/>
            <p14:sldId id="338"/>
            <p14:sldId id="319"/>
            <p14:sldId id="278"/>
            <p14:sldId id="305"/>
            <p14:sldId id="306"/>
            <p14:sldId id="337"/>
            <p14:sldId id="303"/>
          </p14:sldIdLst>
        </p14:section>
        <p14:section name="Untitled Section" id="{2535C99E-360B-438E-AC05-C8EC9BB9916C}">
          <p14:sldIdLst>
            <p14:sldId id="300"/>
            <p14:sldId id="313"/>
            <p14:sldId id="314"/>
            <p14:sldId id="316"/>
            <p14:sldId id="320"/>
            <p14:sldId id="321"/>
            <p14:sldId id="322"/>
            <p14:sldId id="323"/>
            <p14:sldId id="324"/>
            <p14:sldId id="325"/>
            <p14:sldId id="326"/>
            <p14:sldId id="327"/>
            <p14:sldId id="328"/>
            <p14:sldId id="329"/>
            <p14:sldId id="330"/>
            <p14:sldId id="331"/>
            <p14:sldId id="332"/>
            <p14:sldId id="333"/>
          </p14:sldIdLst>
        </p14:section>
      </p14:sectionLst>
    </p:ext>
    <p:ext uri="{EFAFB233-063F-42B5-8137-9DF3F51BA10A}">
      <p15:sldGuideLst xmlns:p15="http://schemas.microsoft.com/office/powerpoint/2012/main">
        <p15:guide id="1" orient="horz" pos="2152">
          <p15:clr>
            <a:srgbClr val="A4A3A4"/>
          </p15:clr>
        </p15:guide>
        <p15:guide id="2" pos="28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3300"/>
    <a:srgbClr val="0000FF"/>
    <a:srgbClr val="0066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685" autoAdjust="0"/>
  </p:normalViewPr>
  <p:slideViewPr>
    <p:cSldViewPr snapToGrid="0" snapToObjects="1">
      <p:cViewPr>
        <p:scale>
          <a:sx n="66" d="100"/>
          <a:sy n="66" d="100"/>
        </p:scale>
        <p:origin x="1284" y="768"/>
      </p:cViewPr>
      <p:guideLst>
        <p:guide orient="horz" pos="2152"/>
        <p:guide pos="2889"/>
      </p:guideLst>
    </p:cSldViewPr>
  </p:slideViewPr>
  <p:notesTextViewPr>
    <p:cViewPr>
      <p:scale>
        <a:sx n="100" d="100"/>
        <a:sy n="100" d="100"/>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6CA430-3B98-BA4C-A832-1552BB55AB65}" type="datetimeFigureOut">
              <a:rPr lang="en-US" smtClean="0"/>
              <a:t>2/21/2018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DAE229-B4DF-F54E-B49E-13B8689FA860}" type="slidenum">
              <a:rPr lang="en-US" smtClean="0"/>
              <a:t>‹#›</a:t>
            </a:fld>
            <a:endParaRPr lang="en-US"/>
          </a:p>
        </p:txBody>
      </p:sp>
    </p:spTree>
    <p:extLst>
      <p:ext uri="{BB962C8B-B14F-4D97-AF65-F5344CB8AC3E}">
        <p14:creationId xmlns:p14="http://schemas.microsoft.com/office/powerpoint/2010/main" val="33117333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ln/>
        </p:spPr>
      </p:sp>
      <p:sp>
        <p:nvSpPr>
          <p:cNvPr id="1229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The brain is the command center of the central nervous system; it controls virtually all functions of the body. The brain’s main communication channel to the rest of the body is the spinal cord. Nerves branch out from the spinal cord and send and receive information. All other nerves in the body form the peripheral nervous system. </a:t>
            </a:r>
          </a:p>
          <a:p>
            <a:endParaRPr lang="en-US" dirty="0" smtClean="0">
              <a:latin typeface="Helvetica" charset="0"/>
              <a:cs typeface="Helvetica" charset="0"/>
            </a:endParaRPr>
          </a:p>
          <a:p>
            <a:endParaRPr lang="en-US" b="1"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“The Brain.”</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Illustrations © Williams &amp; Wilkins. All rights reserved. </a:t>
            </a:r>
          </a:p>
          <a:p>
            <a:endParaRPr lang="en-US" dirty="0">
              <a:latin typeface="Arial" charset="0"/>
            </a:endParaRPr>
          </a:p>
        </p:txBody>
      </p:sp>
      <p:sp>
        <p:nvSpPr>
          <p:cNvPr id="1229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685B3109-34CA-FB47-910F-14C5BBC80E60}" type="slidenum">
              <a:rPr lang="en-US" sz="1200">
                <a:latin typeface="Times New Roman" charset="0"/>
              </a:rPr>
              <a:pPr/>
              <a:t>4</a:t>
            </a:fld>
            <a:endParaRPr lang="en-US" sz="120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A typical neuron has an enlarged area, the cell body, which contains the nucleus. Neurons typically also have two types of specialized extensions that project away from the cell body. The branches on which information is received are known as dendrites. Each neuron usually has many dendrites. Each neuron usually also has a longer tail-like structure, or axon, which transmits information to other cells. </a:t>
            </a:r>
          </a:p>
          <a:p>
            <a:endParaRPr lang="en-US" dirty="0" smtClean="0"/>
          </a:p>
          <a:p>
            <a:r>
              <a:rPr lang="en-US" dirty="0" smtClean="0"/>
              <a:t>Axons can be branched at their tips. The axons of many kinds of neurons are surrounded by a fatty, segmented covering called the myelin sheath. This covering acts as a kind of insulation and improves the ability of axons to carry nervous system signals rapidly. In humans, axons can vary from only a fraction of an inch to more than 3 feet in length! The longest axons extend from the base of the spine all the way to the big toe of each foot.</a:t>
            </a:r>
          </a:p>
          <a:p>
            <a:endParaRPr lang="en-US" dirty="0" smtClean="0"/>
          </a:p>
          <a:p>
            <a:r>
              <a:rPr lang="en-US" dirty="0" smtClean="0"/>
              <a:t>Neurons communicate with one another through special junctions known as synapses. With the most common type of synapse, known as a chemical synapse, neurons do not actually touch. Rather, the end of the axon (or axon terminal) of one neuron is separated from the next neuron by a tiny gap called a synaptic cleft. Messages traveling from one neuron to the next must cross this gap and bind to the next neuron for the signal to continue along its path. Typically, a single neuron may be capable of receiving messages simultaneously on its dendrites and cell body from several thousand different neurons. </a:t>
            </a:r>
          </a:p>
          <a:p>
            <a:endParaRPr lang="en-US" dirty="0" smtClean="0">
              <a:latin typeface="Helvetica" charset="0"/>
              <a:cs typeface="Helvetica" charset="0"/>
            </a:endParaRPr>
          </a:p>
          <a:p>
            <a:endParaRPr lang="en-US"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“Neural Network Signals.”</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Illustration © Williams &amp; Wilkins. All rights reserved. </a:t>
            </a:r>
          </a:p>
          <a:p>
            <a:endParaRPr lang="en-US" dirty="0">
              <a:latin typeface="Arial" charset="0"/>
            </a:endParaRPr>
          </a:p>
          <a:p>
            <a:endParaRPr lang="en-US" dirty="0">
              <a:latin typeface="Arial" charset="0"/>
            </a:endParaRPr>
          </a:p>
        </p:txBody>
      </p:sp>
      <p:sp>
        <p:nvSpPr>
          <p:cNvPr id="225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CC6E88F7-8DAE-4F4C-88A8-386142308387}" type="slidenum">
              <a:rPr lang="en-US" sz="1200">
                <a:latin typeface="Times New Roman" charset="0"/>
              </a:rPr>
              <a:pPr/>
              <a:t>16</a:t>
            </a:fld>
            <a:endParaRPr lang="en-US" sz="1200">
              <a:latin typeface="Times New Roman" charset="0"/>
            </a:endParaRPr>
          </a:p>
        </p:txBody>
      </p:sp>
    </p:spTree>
    <p:extLst>
      <p:ext uri="{BB962C8B-B14F-4D97-AF65-F5344CB8AC3E}">
        <p14:creationId xmlns:p14="http://schemas.microsoft.com/office/powerpoint/2010/main" val="1780076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A typical neuron has an enlarged area, the cell body, which contains the nucleus. Neurons typically also have two types of specialized extensions that project away from the cell body. The branches on which information is received are known as dendrites. Each neuron usually has many dendrites. Each neuron usually also has a longer tail-like structure, or axon, which transmits information to other cells. </a:t>
            </a:r>
          </a:p>
          <a:p>
            <a:endParaRPr lang="en-US" dirty="0" smtClean="0"/>
          </a:p>
          <a:p>
            <a:r>
              <a:rPr lang="en-US" dirty="0" smtClean="0"/>
              <a:t>Axons can be branched at their tips. The axons of many kinds of neurons are surrounded by a fatty, segmented covering called the myelin sheath. This covering acts as a kind of insulation and improves the ability of axons to carry nervous system signals rapidly. In humans, axons can vary from only a fraction of an inch to more than 3 feet in length! The longest axons extend from the base of the spine all the way to the big toe of each foot.</a:t>
            </a:r>
          </a:p>
          <a:p>
            <a:endParaRPr lang="en-US" dirty="0" smtClean="0"/>
          </a:p>
          <a:p>
            <a:r>
              <a:rPr lang="en-US" dirty="0" smtClean="0"/>
              <a:t>Neurons communicate with one another through special junctions known as synapses. With the most common type of synapse, known as a chemical synapse, neurons do not actually touch. Rather, the end of the axon (or axon terminal) of one neuron is separated from the next neuron by a tiny gap called a synaptic cleft. Messages traveling from one neuron to the next must cross this gap and bind to the next neuron for the signal to continue along its path. Typically, a single neuron may be capable of receiving messages simultaneously on its dendrites and cell body from several thousand different neurons. </a:t>
            </a:r>
          </a:p>
          <a:p>
            <a:endParaRPr lang="en-US" dirty="0" smtClean="0">
              <a:latin typeface="Helvetica" charset="0"/>
              <a:cs typeface="Helvetica" charset="0"/>
            </a:endParaRPr>
          </a:p>
          <a:p>
            <a:endParaRPr lang="en-US"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“Neural Network Signals.”</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Illustration © Williams &amp; Wilkins. All rights reserved. </a:t>
            </a:r>
          </a:p>
          <a:p>
            <a:endParaRPr lang="en-US" dirty="0">
              <a:latin typeface="Arial" charset="0"/>
            </a:endParaRPr>
          </a:p>
          <a:p>
            <a:endParaRPr lang="en-US" dirty="0">
              <a:latin typeface="Arial" charset="0"/>
            </a:endParaRPr>
          </a:p>
        </p:txBody>
      </p:sp>
      <p:sp>
        <p:nvSpPr>
          <p:cNvPr id="225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CC6E88F7-8DAE-4F4C-88A8-386142308387}" type="slidenum">
              <a:rPr lang="en-US" sz="1200">
                <a:latin typeface="Times New Roman" charset="0"/>
              </a:rPr>
              <a:pPr/>
              <a:t>17</a:t>
            </a:fld>
            <a:endParaRPr lang="en-US" sz="1200">
              <a:latin typeface="Times New Roman" charset="0"/>
            </a:endParaRPr>
          </a:p>
        </p:txBody>
      </p:sp>
    </p:spTree>
    <p:extLst>
      <p:ext uri="{BB962C8B-B14F-4D97-AF65-F5344CB8AC3E}">
        <p14:creationId xmlns:p14="http://schemas.microsoft.com/office/powerpoint/2010/main" val="250165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a:ln/>
        </p:spPr>
      </p:sp>
      <p:sp>
        <p:nvSpPr>
          <p:cNvPr id="2662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Chemical changes along the length of a neuron's cell membrane cause an electrical charge to move in one direction along the length of the cell's axon. Once the signal reaches the end of the axon, it is passed to the next nerve cell either electrically or by a chemical messenger that crosses the synaptic cleft between nerve cells. </a:t>
            </a:r>
          </a:p>
          <a:p>
            <a:endParaRPr lang="en-US" dirty="0" smtClean="0"/>
          </a:p>
          <a:p>
            <a:r>
              <a:rPr lang="en-US" dirty="0" smtClean="0"/>
              <a:t>Once the signal reaches the end of the axon (or axon terminal) of a neuron, it must move through the synaptic cleft to the next neuron. At the most common type of synapse, known as a chemical synapse, the impulse triggers the release of chemical messengers, called neurotransmitters, from special pockets known as vesicles. </a:t>
            </a:r>
            <a:endParaRPr lang="en-US" dirty="0" smtClean="0">
              <a:latin typeface="Arial" charset="0"/>
            </a:endParaRPr>
          </a:p>
          <a:p>
            <a:endParaRPr lang="en-US" dirty="0" smtClean="0">
              <a:latin typeface="Arial" charset="0"/>
              <a:cs typeface="Helvetica" charset="0"/>
            </a:endParaRPr>
          </a:p>
          <a:p>
            <a:endParaRPr lang="en-US" b="1" dirty="0" smtClean="0">
              <a:latin typeface="Arial"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“Neural Network Signals.”</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dirty="0">
              <a:latin typeface="Arial" charset="0"/>
            </a:endParaRPr>
          </a:p>
          <a:p>
            <a:r>
              <a:rPr lang="en-US" b="1" dirty="0" smtClean="0">
                <a:latin typeface="Arial" charset="0"/>
              </a:rPr>
              <a:t>Image reference: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latin typeface="Arial" charset="0"/>
              </a:rPr>
              <a:t>Scanning</a:t>
            </a:r>
            <a:r>
              <a:rPr lang="en-US" b="0" baseline="0" dirty="0" smtClean="0">
                <a:latin typeface="Arial" charset="0"/>
              </a:rPr>
              <a:t> </a:t>
            </a:r>
            <a:r>
              <a:rPr lang="en-US" b="0" baseline="0" dirty="0" err="1" smtClean="0">
                <a:latin typeface="Arial" charset="0"/>
              </a:rPr>
              <a:t>electroni</a:t>
            </a:r>
            <a:r>
              <a:rPr lang="en-US" b="0" baseline="0" dirty="0" smtClean="0">
                <a:latin typeface="Arial" charset="0"/>
              </a:rPr>
              <a:t> microscope image</a:t>
            </a:r>
            <a:r>
              <a:rPr lang="en-US" b="0" dirty="0" smtClean="0">
                <a:latin typeface="Arial" charset="0"/>
              </a:rPr>
              <a:t> of a neural network.</a:t>
            </a:r>
            <a:r>
              <a:rPr lang="en-US" b="0" baseline="0" dirty="0" smtClean="0">
                <a:latin typeface="Arial" charset="0"/>
              </a:rPr>
              <a:t> </a:t>
            </a:r>
            <a:r>
              <a:rPr lang="en-US" dirty="0" smtClean="0">
                <a:latin typeface="Arial" charset="0"/>
              </a:rPr>
              <a:t>SEM courtesy of Paul </a:t>
            </a:r>
            <a:r>
              <a:rPr lang="en-US" dirty="0">
                <a:latin typeface="Arial" charset="0"/>
              </a:rPr>
              <a:t>De </a:t>
            </a:r>
            <a:r>
              <a:rPr lang="en-US" dirty="0" err="1">
                <a:latin typeface="Arial" charset="0"/>
              </a:rPr>
              <a:t>Koninck</a:t>
            </a:r>
            <a:r>
              <a:rPr lang="en-US" dirty="0">
                <a:latin typeface="Arial" charset="0"/>
              </a:rPr>
              <a:t>, </a:t>
            </a:r>
            <a:r>
              <a:rPr lang="en-US" dirty="0" smtClean="0">
                <a:latin typeface="Arial" charset="0"/>
              </a:rPr>
              <a:t>PhD, Laval </a:t>
            </a:r>
            <a:r>
              <a:rPr lang="en-US" dirty="0">
                <a:latin typeface="Arial" charset="0"/>
              </a:rPr>
              <a:t>University. http://</a:t>
            </a:r>
            <a:r>
              <a:rPr lang="en-US" dirty="0" err="1">
                <a:latin typeface="Arial" charset="0"/>
              </a:rPr>
              <a:t>www.greenspine.ca</a:t>
            </a:r>
            <a:r>
              <a:rPr lang="en-US" dirty="0">
                <a:latin typeface="Arial" charset="0"/>
              </a:rPr>
              <a:t>/</a:t>
            </a:r>
          </a:p>
          <a:p>
            <a:endParaRPr lang="en-US" dirty="0">
              <a:latin typeface="Arial" charset="0"/>
            </a:endParaRPr>
          </a:p>
        </p:txBody>
      </p:sp>
      <p:sp>
        <p:nvSpPr>
          <p:cNvPr id="2662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7A82CA8C-C854-9143-AB78-FC41DC6B613D}" type="slidenum">
              <a:rPr lang="en-US" sz="1200">
                <a:latin typeface="Times New Roman" charset="0"/>
              </a:rPr>
              <a:pPr/>
              <a:t>19</a:t>
            </a:fld>
            <a:endParaRPr lang="en-US" sz="1200">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charset="0"/>
                <a:cs typeface="Helvetica" charset="0"/>
              </a:rPr>
              <a:t>From </a:t>
            </a:r>
            <a:r>
              <a:rPr lang="en-US" i="1" dirty="0" smtClean="0">
                <a:latin typeface="Helvetica" charset="0"/>
                <a:cs typeface="Helvetica" charset="0"/>
              </a:rPr>
              <a:t>Brain Chemistry Teacher’s Guide</a:t>
            </a:r>
            <a:r>
              <a:rPr lang="en-US" altLang="ja-JP" i="1" dirty="0" smtClean="0">
                <a:latin typeface="Helvetica" charset="0"/>
                <a:cs typeface="Helvetica" charset="0"/>
              </a:rPr>
              <a:t>: </a:t>
            </a:r>
            <a:r>
              <a:rPr lang="en-US" altLang="ja-JP" dirty="0" smtClean="0">
                <a:latin typeface="Helvetica" charset="0"/>
                <a:cs typeface="Helvetica" charset="0"/>
              </a:rPr>
              <a:t>“The Brain”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Did you ever wonder why you can respond so quickly when you are startled? Wonder why you can “see” a picture in your mind’s eye? Wonder why you can remember facts, events and skills that you learned or experienced a long time ago? Your brain and nervous system makes these and many more things possible by controlling virtually all functions of the body by transmitting neurotransmitters via specialized cells, called neurons.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Helvetica" charset="0"/>
              <a:cs typeface="Helvetica" charset="0"/>
            </a:endParaRPr>
          </a:p>
          <a:p>
            <a:endParaRPr lang="en-US" dirty="0" smtClean="0">
              <a:latin typeface="Helvetica" charset="0"/>
              <a:cs typeface="Helvetica" charset="0"/>
            </a:endParaRPr>
          </a:p>
          <a:p>
            <a:r>
              <a:rPr lang="en-US" dirty="0" smtClean="0">
                <a:latin typeface="Helvetica" charset="0"/>
                <a:cs typeface="Helvetica" charset="0"/>
              </a:rPr>
              <a:t>Reference:</a:t>
            </a:r>
            <a:r>
              <a:rPr lang="en-US" baseline="0" dirty="0" smtClean="0">
                <a:latin typeface="Helvetica" charset="0"/>
                <a:cs typeface="Helvetica" charset="0"/>
              </a:rPr>
              <a:t> </a:t>
            </a:r>
            <a:endParaRPr lang="en-US" altLang="ja-JP" dirty="0" smtClean="0">
              <a:latin typeface="Helvetica" charset="0"/>
              <a:cs typeface="Helvetica" charset="0"/>
            </a:endParaRPr>
          </a:p>
          <a:p>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dirty="0" smtClean="0">
              <a:latin typeface="Arial" charset="0"/>
            </a:endParaRPr>
          </a:p>
          <a:p>
            <a:r>
              <a:rPr lang="en-US" dirty="0" smtClean="0"/>
              <a:t>Image reference: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Purkinje cells (immunofluorescence, blue), </a:t>
            </a:r>
            <a:r>
              <a:rPr lang="en-US" dirty="0" err="1" smtClean="0"/>
              <a:t>olivary</a:t>
            </a:r>
            <a:r>
              <a:rPr lang="en-US" dirty="0" smtClean="0"/>
              <a:t> axons (anterograde tracing, yellow-green) and synaptic terminals (immunofluorescence, red) are shown, revealing the highly specific organization of neuronal connections in a mouse cerebellum. Image by Mathieu </a:t>
            </a:r>
            <a:r>
              <a:rPr lang="en-US" dirty="0" err="1" smtClean="0"/>
              <a:t>Letellier</a:t>
            </a:r>
            <a:r>
              <a:rPr lang="en-US" dirty="0" smtClean="0"/>
              <a:t>, Honorable Mention, 2009 Olympus </a:t>
            </a:r>
            <a:r>
              <a:rPr lang="en-US" dirty="0" err="1" smtClean="0"/>
              <a:t>BioScapes</a:t>
            </a:r>
            <a:r>
              <a:rPr lang="en-US" dirty="0" smtClean="0"/>
              <a:t> Digital Imaging Competition</a:t>
            </a:r>
            <a:r>
              <a:rPr lang="en-US" baseline="30000" dirty="0" smtClean="0"/>
              <a:t>®</a:t>
            </a:r>
            <a:r>
              <a:rPr lang="en-US" dirty="0" smtClean="0"/>
              <a:t>,</a:t>
            </a:r>
            <a:r>
              <a:rPr lang="en-US" baseline="0" dirty="0" smtClean="0"/>
              <a:t> http://</a:t>
            </a:r>
            <a:r>
              <a:rPr lang="en-US" baseline="0" dirty="0" err="1" smtClean="0"/>
              <a:t>www.cellimagelibrary.org</a:t>
            </a:r>
            <a:r>
              <a:rPr lang="en-US" baseline="0" dirty="0" smtClean="0"/>
              <a:t>/images/41920 CC-BY-NC-ND.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5DAE229-B4DF-F54E-B49E-13B8689FA8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8161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a:ln/>
        </p:spPr>
      </p:sp>
      <p:sp>
        <p:nvSpPr>
          <p:cNvPr id="3072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Neurotransmitters (chemical messengers) released from the vesicles of one neuron leave the cell and physically move through a narrow watery space between neurons, called the synaptic gap. This space between the two neurons is about 20 nanometers (one nanometer equals 0.000,000,1 centimeters). </a:t>
            </a:r>
          </a:p>
          <a:p>
            <a:endParaRPr lang="en-US" dirty="0" smtClean="0"/>
          </a:p>
          <a:p>
            <a:r>
              <a:rPr lang="en-US" dirty="0" smtClean="0"/>
              <a:t>The joining of the neurotransmitters to their specific receptor sites on the receiving neuron can promote the generation of a new electrical impulse (the neuron “fires”) OR the neurotransmitters can have an inhibitory effect, making it harder for the neuron to fire. </a:t>
            </a:r>
            <a:endParaRPr lang="en-US" dirty="0" smtClean="0">
              <a:latin typeface="Arial" charset="0"/>
            </a:endParaRPr>
          </a:p>
          <a:p>
            <a:endParaRPr lang="en-US" dirty="0" smtClean="0">
              <a:latin typeface="Arial" charset="0"/>
              <a:cs typeface="Helvetica" charset="0"/>
            </a:endParaRPr>
          </a:p>
          <a:p>
            <a:endParaRPr lang="en-US" b="1" dirty="0" smtClean="0">
              <a:latin typeface="Arial"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“Neurotransmitters Contain Chemicals.”</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dirty="0" smtClean="0">
              <a:latin typeface="Arial" charset="0"/>
            </a:endParaRPr>
          </a:p>
          <a:p>
            <a:r>
              <a:rPr lang="en-US" b="1" dirty="0" smtClean="0">
                <a:latin typeface="Arial" charset="0"/>
              </a:rPr>
              <a:t>Image</a:t>
            </a:r>
            <a:r>
              <a:rPr lang="en-US" b="1" baseline="0" dirty="0" smtClean="0">
                <a:latin typeface="Arial" charset="0"/>
              </a:rPr>
              <a:t> reference:</a:t>
            </a:r>
            <a:endParaRPr lang="en-US" b="1" dirty="0">
              <a:latin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SEM image of a nerve ending with its neurotransmitters. SEM courtesy </a:t>
            </a:r>
            <a:r>
              <a:rPr lang="en-US" dirty="0">
                <a:latin typeface="Arial" charset="0"/>
              </a:rPr>
              <a:t>of Tina </a:t>
            </a:r>
            <a:r>
              <a:rPr lang="en-US" dirty="0" err="1">
                <a:latin typeface="Arial" charset="0"/>
              </a:rPr>
              <a:t>Carvalho</a:t>
            </a:r>
            <a:r>
              <a:rPr lang="en-US" dirty="0">
                <a:latin typeface="Arial" charset="0"/>
              </a:rPr>
              <a:t>, MS, University of Hawai’i (released to public domain). http://</a:t>
            </a:r>
            <a:r>
              <a:rPr lang="en-US" dirty="0" err="1">
                <a:latin typeface="Arial" charset="0"/>
              </a:rPr>
              <a:t>www.cellimagelibrary.org</a:t>
            </a:r>
            <a:r>
              <a:rPr lang="en-US" dirty="0">
                <a:latin typeface="Arial" charset="0"/>
              </a:rPr>
              <a:t>/images/214 </a:t>
            </a:r>
          </a:p>
        </p:txBody>
      </p:sp>
      <p:sp>
        <p:nvSpPr>
          <p:cNvPr id="3072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01181DD3-F356-274E-B1E5-625FF55EE8DF}" type="slidenum">
              <a:rPr lang="en-US" sz="1200">
                <a:latin typeface="Times New Roman" charset="0"/>
              </a:rPr>
              <a:pPr/>
              <a:t>25</a:t>
            </a:fld>
            <a:endParaRPr lang="en-US" sz="1200">
              <a:latin typeface="Times New Roman" charset="0"/>
            </a:endParaRPr>
          </a:p>
        </p:txBody>
      </p:sp>
    </p:spTree>
    <p:extLst>
      <p:ext uri="{BB962C8B-B14F-4D97-AF65-F5344CB8AC3E}">
        <p14:creationId xmlns:p14="http://schemas.microsoft.com/office/powerpoint/2010/main" val="2454124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a:ln/>
        </p:spPr>
      </p:sp>
      <p:sp>
        <p:nvSpPr>
          <p:cNvPr id="327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Biologists have identified more than 100 different neurotransmitters. Each has a different three-dimensional shape, which fits only a certain kind of receptor site. The relationship between a neurotransmitter and its receptor is similar to that of a key and a lock. </a:t>
            </a:r>
            <a:endParaRPr lang="en-US" dirty="0" smtClean="0">
              <a:latin typeface="Arial" charset="0"/>
            </a:endParaRPr>
          </a:p>
          <a:p>
            <a:endParaRPr lang="en-US" baseline="0" dirty="0" smtClean="0">
              <a:latin typeface="Arial" charset="0"/>
              <a:cs typeface="Helvetica" charset="0"/>
            </a:endParaRPr>
          </a:p>
          <a:p>
            <a:endParaRPr lang="en-US" baseline="0" dirty="0" smtClean="0">
              <a:latin typeface="Arial"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“Neurotransmitters Contain Chemicals.”</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dirty="0" smtClean="0">
              <a:latin typeface="Arial" charset="0"/>
            </a:endParaRPr>
          </a:p>
          <a:p>
            <a:r>
              <a:rPr lang="en-US" b="1" dirty="0" smtClean="0">
                <a:latin typeface="Arial" charset="0"/>
              </a:rPr>
              <a:t>Image reference:</a:t>
            </a:r>
            <a:endParaRPr lang="en-US" b="1" dirty="0">
              <a:latin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Microscopic image of a hippocampal neuron</a:t>
            </a:r>
            <a:r>
              <a:rPr lang="en-US" baseline="0" dirty="0" smtClean="0">
                <a:latin typeface="Arial" charset="0"/>
              </a:rPr>
              <a:t> </a:t>
            </a:r>
            <a:r>
              <a:rPr lang="en-US" dirty="0" smtClean="0">
                <a:latin typeface="Arial" charset="0"/>
              </a:rPr>
              <a:t>© </a:t>
            </a:r>
            <a:r>
              <a:rPr lang="en-US" dirty="0">
                <a:latin typeface="Arial" charset="0"/>
              </a:rPr>
              <a:t>Baylor College of </a:t>
            </a:r>
            <a:r>
              <a:rPr lang="en-US" dirty="0" smtClean="0">
                <a:latin typeface="Arial" charset="0"/>
              </a:rPr>
              <a:t>Medicine\Robert S. McNeil. </a:t>
            </a:r>
            <a:r>
              <a:rPr lang="en-US" dirty="0">
                <a:latin typeface="Arial" charset="0"/>
              </a:rPr>
              <a:t>http://</a:t>
            </a:r>
            <a:r>
              <a:rPr lang="en-US" dirty="0" err="1">
                <a:latin typeface="Arial" charset="0"/>
              </a:rPr>
              <a:t>www.neuralimages.org</a:t>
            </a:r>
            <a:r>
              <a:rPr lang="en-US" dirty="0">
                <a:latin typeface="Arial" charset="0"/>
              </a:rPr>
              <a:t>/ </a:t>
            </a:r>
          </a:p>
        </p:txBody>
      </p:sp>
      <p:sp>
        <p:nvSpPr>
          <p:cNvPr id="327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959C0DD3-2849-1644-8A81-B048BEB2205D}" type="slidenum">
              <a:rPr lang="en-US" sz="1200">
                <a:latin typeface="Times New Roman" charset="0"/>
              </a:rPr>
              <a:pPr/>
              <a:t>26</a:t>
            </a:fld>
            <a:endParaRPr lang="en-US" sz="1200">
              <a:latin typeface="Times New Roman" charset="0"/>
            </a:endParaRPr>
          </a:p>
        </p:txBody>
      </p:sp>
    </p:spTree>
    <p:extLst>
      <p:ext uri="{BB962C8B-B14F-4D97-AF65-F5344CB8AC3E}">
        <p14:creationId xmlns:p14="http://schemas.microsoft.com/office/powerpoint/2010/main" val="3991528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ln/>
        </p:spPr>
      </p:sp>
      <p:sp>
        <p:nvSpPr>
          <p:cNvPr id="368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Most neurons in the brain communicate with each other by releasing chemical messengers called neurotransmitters. Neurotransmitters cross the gaps between neurons or between neurons and other cells, such as muscle, and match up with specific receptors. Chemical signaling between neurons allows different kinds of messages to be sent. For example, some chemical messengers stimulate neurons to fire, while other messengers make it harder for an electrical impulse to be generated in the receiving neuron. Since one neuron can share synapses with thousands of other neurons, the combined effects of different messages ultimately determine whether a signal will be triggered or not. </a:t>
            </a:r>
          </a:p>
          <a:p>
            <a:endParaRPr lang="en-US" dirty="0" smtClean="0"/>
          </a:p>
          <a:p>
            <a:r>
              <a:rPr lang="en-US" dirty="0" smtClean="0"/>
              <a:t>Many drugs interfere with communication between nerve cells. Some drugs act directly on neurons, neurotransmitters and receptors. Curare, for example, is a deadly poison used by South American Indians. It causes death from paralysis by blocking receptors on muscle cells. Since the receptors are blocked, the real chemical messenger for muscle contraction (acetylcholine) can no longer stimulate the muscles to contract. </a:t>
            </a:r>
          </a:p>
          <a:p>
            <a:endParaRPr lang="en-US" dirty="0" smtClean="0"/>
          </a:p>
          <a:p>
            <a:r>
              <a:rPr lang="en-US" dirty="0" smtClean="0"/>
              <a:t>Drugs also can interfere with communication between neurons in other ways, such as by preventing the manufacture or release of neurotransmitters, by causing excessive firing of neurons by stimulating massive releases of neurotransmitters, by mimicking the effects of chemical messengers, or by preventing the normal breakdown and recycling of chemical messengers.</a:t>
            </a:r>
            <a:endParaRPr lang="en-US" dirty="0" smtClean="0">
              <a:latin typeface="Helvetica" charset="0"/>
              <a:cs typeface="Helvetica" charset="0"/>
            </a:endParaRPr>
          </a:p>
          <a:p>
            <a:endParaRPr lang="en-US" dirty="0" smtClean="0">
              <a:latin typeface="Helvetica" charset="0"/>
              <a:cs typeface="Helvetica" charset="0"/>
            </a:endParaRPr>
          </a:p>
          <a:p>
            <a:endParaRPr lang="en-US" dirty="0" smtClean="0">
              <a:latin typeface="Helvetica" charset="0"/>
              <a:cs typeface="Helvetica" charset="0"/>
            </a:endParaRPr>
          </a:p>
          <a:p>
            <a:endParaRPr lang="en-US"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“Crossing the Synaptic Gap.”</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dirty="0" smtClean="0">
              <a:latin typeface="Arial" charset="0"/>
            </a:endParaRPr>
          </a:p>
          <a:p>
            <a:r>
              <a:rPr lang="en-US" b="1" dirty="0" smtClean="0">
                <a:latin typeface="Arial" charset="0"/>
              </a:rPr>
              <a:t>Image reference:</a:t>
            </a:r>
            <a:endParaRPr lang="en-US" b="1" dirty="0">
              <a:latin typeface="Arial"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charset="0"/>
                <a:cs typeface="Helvetica" charset="0"/>
              </a:rPr>
              <a:t>Transmission</a:t>
            </a:r>
            <a:r>
              <a:rPr lang="en-US" baseline="0" dirty="0" smtClean="0">
                <a:latin typeface="Helvetica" charset="0"/>
                <a:cs typeface="Helvetica" charset="0"/>
              </a:rPr>
              <a:t> electron microscopic image of the synaptic gap between two neurons. </a:t>
            </a:r>
            <a:r>
              <a:rPr lang="en-US" dirty="0" smtClean="0">
                <a:latin typeface="Arial" charset="0"/>
              </a:rPr>
              <a:t>TEM </a:t>
            </a:r>
            <a:r>
              <a:rPr lang="en-US" dirty="0">
                <a:latin typeface="Arial" charset="0"/>
              </a:rPr>
              <a:t>image © Dennis Kunkel Microscopy, Inc. http://</a:t>
            </a:r>
            <a:r>
              <a:rPr lang="en-US" dirty="0" err="1">
                <a:latin typeface="Arial" charset="0"/>
              </a:rPr>
              <a:t>education.denniskunkel.com</a:t>
            </a:r>
            <a:r>
              <a:rPr lang="en-US" dirty="0">
                <a:latin typeface="Arial" charset="0"/>
              </a:rPr>
              <a:t>/catalog/</a:t>
            </a:r>
            <a:r>
              <a:rPr lang="en-US" dirty="0" err="1">
                <a:latin typeface="Arial" charset="0"/>
              </a:rPr>
              <a:t>home.php</a:t>
            </a:r>
            <a:endParaRPr lang="en-US" dirty="0">
              <a:latin typeface="Arial" charset="0"/>
            </a:endParaRPr>
          </a:p>
        </p:txBody>
      </p:sp>
      <p:sp>
        <p:nvSpPr>
          <p:cNvPr id="368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70164045-C253-3340-B098-8F5C5DDD0017}" type="slidenum">
              <a:rPr lang="en-US" sz="1200">
                <a:latin typeface="Times New Roman" charset="0"/>
              </a:rPr>
              <a:pPr/>
              <a:t>27</a:t>
            </a:fld>
            <a:endParaRPr lang="en-US" sz="1200">
              <a:latin typeface="Times New Roman" charset="0"/>
            </a:endParaRPr>
          </a:p>
        </p:txBody>
      </p:sp>
    </p:spTree>
    <p:extLst>
      <p:ext uri="{BB962C8B-B14F-4D97-AF65-F5344CB8AC3E}">
        <p14:creationId xmlns:p14="http://schemas.microsoft.com/office/powerpoint/2010/main" val="2025051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Each of the billions of neurons in the nervous system communicate with one another and with other cells, such as muscle cells, through special junctions known as synapses. Some neurons share synapses with thousands of other cells. Others connect with only a few cells. </a:t>
            </a:r>
          </a:p>
          <a:p>
            <a:endParaRPr lang="en-US" dirty="0" smtClean="0"/>
          </a:p>
          <a:p>
            <a:r>
              <a:rPr lang="en-US" dirty="0" smtClean="0"/>
              <a:t>In some cases, instead of binding to the receiving neuron, neurotransmitters simply float (diffuse) away from the synapse. Other neurotransmitters are broken down or degraded by enzymes found within the synaptic cleft. Many neurotransmitters are transported, whole, back into the neuron that released them. Some drugs, such as cocaine and fluoxetine (Prozac</a:t>
            </a:r>
            <a:r>
              <a:rPr lang="en-US" baseline="30000" dirty="0" smtClean="0"/>
              <a:t>®</a:t>
            </a:r>
            <a:r>
              <a:rPr lang="en-US" dirty="0" smtClean="0"/>
              <a:t>), exert their effects by interfering with the removal of neurotransmitters from the synapse.</a:t>
            </a:r>
          </a:p>
          <a:p>
            <a:endParaRPr lang="en-US" dirty="0" smtClean="0"/>
          </a:p>
          <a:p>
            <a:r>
              <a:rPr lang="en-US" dirty="0" smtClean="0"/>
              <a:t>Sometimes, neurons do not communicate through neurotransmitters. Instead, an electrical charge passes directly from neuron to neuron through what is known as an electrical synapse. This type of signaling, in which the communicating neurons are very close together, is very fast and allows many interconnected neurons to fire at the same time. Electrical synapses are less common than chemical synapses, but they are very important for the normal development and function of the nervous system.</a:t>
            </a:r>
            <a:endParaRPr lang="en-US" dirty="0" smtClean="0">
              <a:latin typeface="Helvetica" charset="0"/>
              <a:cs typeface="Helvetica" charset="0"/>
            </a:endParaRPr>
          </a:p>
          <a:p>
            <a:endParaRPr lang="en-US" dirty="0" smtClean="0">
              <a:latin typeface="Helvetica" charset="0"/>
              <a:cs typeface="Helvetica" charset="0"/>
            </a:endParaRPr>
          </a:p>
          <a:p>
            <a:endParaRPr lang="en-US"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“Neurotransmitters Contain Chemicals.”</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dirty="0" smtClean="0">
              <a:latin typeface="Arial" charset="0"/>
            </a:endParaRPr>
          </a:p>
          <a:p>
            <a:r>
              <a:rPr lang="en-US" b="1" dirty="0" smtClean="0">
                <a:latin typeface="Arial" charset="0"/>
              </a:rPr>
              <a:t>Image reference:</a:t>
            </a:r>
            <a:endParaRPr lang="en-US" b="1" dirty="0">
              <a:latin typeface="Arial" charset="0"/>
            </a:endParaRPr>
          </a:p>
          <a:p>
            <a:r>
              <a:rPr lang="en-US" dirty="0" smtClean="0">
                <a:latin typeface="Arial" charset="0"/>
              </a:rPr>
              <a:t>Illustration © </a:t>
            </a:r>
            <a:r>
              <a:rPr lang="en-US" dirty="0">
                <a:latin typeface="Arial" charset="0"/>
              </a:rPr>
              <a:t>Baylor College of </a:t>
            </a:r>
            <a:r>
              <a:rPr lang="en-US" dirty="0" smtClean="0">
                <a:latin typeface="Arial" charset="0"/>
              </a:rPr>
              <a:t>Medicine\M.S. Young. </a:t>
            </a:r>
            <a:r>
              <a:rPr lang="en-US" dirty="0">
                <a:latin typeface="Arial" charset="0"/>
              </a:rPr>
              <a:t>http://</a:t>
            </a:r>
            <a:r>
              <a:rPr lang="en-US" dirty="0" err="1">
                <a:latin typeface="Arial" charset="0"/>
              </a:rPr>
              <a:t>www.bcm.edu</a:t>
            </a:r>
            <a:r>
              <a:rPr lang="en-US" dirty="0">
                <a:latin typeface="Arial" charset="0"/>
              </a:rPr>
              <a:t>/</a:t>
            </a:r>
          </a:p>
        </p:txBody>
      </p:sp>
      <p:sp>
        <p:nvSpPr>
          <p:cNvPr id="3481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02654F72-453F-6C41-8F30-2317E92F31F0}" type="slidenum">
              <a:rPr lang="en-US" sz="1200">
                <a:latin typeface="Times New Roman" charset="0"/>
              </a:rPr>
              <a:pPr/>
              <a:t>28</a:t>
            </a:fld>
            <a:endParaRPr lang="en-US" sz="1200">
              <a:latin typeface="Times New Roman" charset="0"/>
            </a:endParaRPr>
          </a:p>
        </p:txBody>
      </p:sp>
    </p:spTree>
    <p:extLst>
      <p:ext uri="{BB962C8B-B14F-4D97-AF65-F5344CB8AC3E}">
        <p14:creationId xmlns:p14="http://schemas.microsoft.com/office/powerpoint/2010/main" val="403257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B417C22-FDB4-43D8-A265-3F1BC1ECE800}"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33953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3E66E9-01EF-422A-A20E-170EDF472571}" type="slidenum">
              <a:rPr lang="en-US" altLang="en-US"/>
              <a:pPr/>
              <a:t>37</a:t>
            </a:fld>
            <a:endParaRPr lang="en-US" alt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5129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p:cNvSpPr>
          <p:nvPr>
            <p:ph type="sldImg"/>
          </p:nvPr>
        </p:nvSpPr>
        <p:spPr>
          <a:ln/>
        </p:spPr>
      </p:sp>
      <p:sp>
        <p:nvSpPr>
          <p:cNvPr id="819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The brain of the average adult weighs about three pounds and fills over half the skull. Even though it is soft (like pudding), the brain can be divided into several regions, each with very specific functions.</a:t>
            </a:r>
          </a:p>
          <a:p>
            <a:endParaRPr lang="en-US" dirty="0" smtClean="0"/>
          </a:p>
          <a:p>
            <a:r>
              <a:rPr lang="en-US" dirty="0" smtClean="0"/>
              <a:t>The cerebrum, about 85% of the brain’s mass, sits above the brainstem and cerebellum. The surface of the cerebrum, known as the cerebral cortex, has bumps (gyri) and grooves (sulci). The cerebrum enables one to think, learn, reason, remember, feel sensations and emotions, and move muscles purposefully. It is comprised of two hemispheres (or halves), separated by a deep fissure.</a:t>
            </a:r>
          </a:p>
          <a:p>
            <a:endParaRPr lang="en-US" dirty="0" smtClean="0"/>
          </a:p>
          <a:p>
            <a:r>
              <a:rPr lang="en-US" dirty="0" smtClean="0"/>
              <a:t>The hemispheres are connected by a large bundle of nerve fibers known as the corpus callosum. They communicate with each other constantly. Even though the hemispheres may look the same, they are somewhat specialized for certain functions. For example, in most people, the ability to form words is a function that seems to be located within the left hemisphere, while the right hemisphere is better at processing spatial information. Different parts of each hemisphere handle specific functions, including hearing, vision, speech, memory, decision making and long-term planning.</a:t>
            </a:r>
          </a:p>
          <a:p>
            <a:endParaRPr lang="en-US" dirty="0" smtClean="0"/>
          </a:p>
          <a:p>
            <a:r>
              <a:rPr lang="en-US" dirty="0" smtClean="0"/>
              <a:t>The cerebellum sits at the back of the brainstem and is about the size of a tennis ball. It helps us maintain balance and posture, and coordinates our movements. The cerebellum also plays an important role in our ability to learn and remember new motor skills, such as riding a bike.</a:t>
            </a:r>
          </a:p>
          <a:p>
            <a:endParaRPr lang="en-US" dirty="0" smtClean="0"/>
          </a:p>
          <a:p>
            <a:r>
              <a:rPr lang="en-US" dirty="0" smtClean="0"/>
              <a:t>The limbic system is comprised of a number of interconnected brain regions, including areas within and under the cerebral hemispheres. It is involved in many emotions and motivations, especially those related to survival, such as anger, fear, and even the fight-or-flight response. The limbic system also plays an important role in feelings of pleasure, such as those experienced from eating and sex.</a:t>
            </a:r>
          </a:p>
          <a:p>
            <a:endParaRPr lang="en-US" dirty="0" smtClean="0"/>
          </a:p>
          <a:p>
            <a:r>
              <a:rPr lang="en-US" dirty="0" smtClean="0"/>
              <a:t>The brainstem connects directly with the spinal cord and is responsible for automatic functions of the body, including heartbeat, digestion, breathing, swallowing, coughing and sneezing. Automatic functions are present at birth and happen without thinking about them.</a:t>
            </a:r>
          </a:p>
          <a:p>
            <a:endParaRPr lang="en-US" dirty="0" smtClean="0"/>
          </a:p>
          <a:p>
            <a:r>
              <a:rPr lang="en-US" dirty="0" smtClean="0"/>
              <a:t>The brain’s main communication channel to the rest of the body is the spinal cord. Nerves branch out from the spinal cord and send and receive information.</a:t>
            </a:r>
          </a:p>
          <a:p>
            <a:endParaRPr lang="en-US" dirty="0" smtClean="0"/>
          </a:p>
          <a:p>
            <a:r>
              <a:rPr lang="en-US" dirty="0" smtClean="0"/>
              <a:t>Functions and abilities develop as the brain grows and matures. The human brain generally reaches close to 80% of its adult weight by the age of two or three, yet it continues to develop throughout adolescence and early adulthood. The region of the cerebral cortex responsible for judgment, organization and reasoning appears to be one of the last brain areas to reach maturity.</a:t>
            </a:r>
          </a:p>
          <a:p>
            <a:endParaRPr lang="en-US" dirty="0" smtClean="0">
              <a:latin typeface="Helvetica" charset="0"/>
              <a:cs typeface="Helvetica" charset="0"/>
            </a:endParaRPr>
          </a:p>
          <a:p>
            <a:endParaRPr lang="en-US" b="1"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“The Brain.”</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Illustrations © Williams &amp; Wilkins. All rights reserved. </a:t>
            </a:r>
          </a:p>
        </p:txBody>
      </p:sp>
      <p:sp>
        <p:nvSpPr>
          <p:cNvPr id="819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A76190D1-E924-254A-9926-5B3DB558DCAA}" type="slidenum">
              <a:rPr lang="en-US" sz="1200">
                <a:latin typeface="Times New Roman" charset="0"/>
              </a:rPr>
              <a:pPr/>
              <a:t>5</a:t>
            </a:fld>
            <a:endParaRPr lang="en-US" sz="1200">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It is important to note that most people begin to use brain-altering chemicals voluntarily. Over time, however, the brain and body may adapt to the effects of a chemical. This can create a new “normal” state, adjusted to the presence of the introduced substance. This adaptation may lead to a physical dependence on the substance, such that the individual requires the chemical to function normally.</a:t>
            </a:r>
          </a:p>
          <a:p>
            <a:r>
              <a:rPr lang="en-US" dirty="0" smtClean="0"/>
              <a:t>For example, more than 80 percent of the current US population chooses to consume the stimulant caffeine in coffee and/or cola drinks because of its taste and/or perceived enhancement of mental and physical performance. Eventually, most caffeine consumers develop a dependence on its stimulating effects and experience mild withdrawal symptoms, such as sleepiness and headaches, when they do not have caffeine. </a:t>
            </a:r>
          </a:p>
          <a:p>
            <a:endParaRPr lang="en-US" dirty="0" smtClean="0"/>
          </a:p>
          <a:p>
            <a:r>
              <a:rPr lang="en-US" dirty="0" smtClean="0"/>
              <a:t>Other chemicals have more dramatic effects on the brain and body, affecting the brain’s natural reward centers, which are responsible for generating feelings of pleasure or well-being. However, feelings of euphoria, comfort or pleasure often decrease or disappear after the first few uses of the substance.</a:t>
            </a:r>
          </a:p>
          <a:p>
            <a:endParaRPr lang="en-US" dirty="0" smtClean="0"/>
          </a:p>
          <a:p>
            <a:r>
              <a:rPr lang="en-US" dirty="0" smtClean="0"/>
              <a:t>Drugs that act on areas of the brain related to sensations of pleasure are sometimes used inappropriately by people. Unfortunately, continued drug use actually changes the way the brain works. In some cases, it can cause permanent changes in the structure and function of the brain. This is the biological basis of addiction.</a:t>
            </a:r>
          </a:p>
          <a:p>
            <a:endParaRPr lang="en-US" dirty="0" smtClean="0"/>
          </a:p>
          <a:p>
            <a:r>
              <a:rPr lang="en-US" dirty="0" smtClean="0"/>
              <a:t>Many mind-altering chemicals abused by children and adults in the US lead to permanent changes in the brain that lead to addiction, and also may cause damage to other parts of the body. </a:t>
            </a:r>
          </a:p>
          <a:p>
            <a:endParaRPr lang="en-US" dirty="0" smtClean="0"/>
          </a:p>
          <a:p>
            <a:pPr marL="171450" indent="-171450">
              <a:buFont typeface="Arial"/>
              <a:buChar char="•"/>
            </a:pPr>
            <a:r>
              <a:rPr lang="en-US" dirty="0" smtClean="0"/>
              <a:t>Marijuana use can alter memory regions of the brain and affect coordination and the senses in the short term. </a:t>
            </a:r>
          </a:p>
          <a:p>
            <a:pPr marL="171450" indent="-171450">
              <a:buFont typeface="Arial"/>
              <a:buChar char="•"/>
            </a:pPr>
            <a:r>
              <a:rPr lang="en-US" dirty="0" smtClean="0"/>
              <a:t>Heroin changes the way nerve cells in the brain receive and process messages. </a:t>
            </a:r>
          </a:p>
          <a:p>
            <a:pPr marL="171450" indent="-171450">
              <a:buFont typeface="Arial"/>
              <a:buChar char="•"/>
            </a:pPr>
            <a:r>
              <a:rPr lang="en-US" dirty="0" smtClean="0"/>
              <a:t>Inhalants, which are taken up by fatty tissue in the body, damage or destroy the fat-containing myelin sheath on nerve cell axons and disrupt nervous system communications, sometimes permanently. </a:t>
            </a:r>
          </a:p>
          <a:p>
            <a:pPr marL="171450" indent="-171450">
              <a:buFont typeface="Arial"/>
              <a:buChar char="•"/>
            </a:pPr>
            <a:r>
              <a:rPr lang="en-US" dirty="0" smtClean="0"/>
              <a:t>LSD can contribute to the development of chronic mental disorders. </a:t>
            </a:r>
          </a:p>
          <a:p>
            <a:pPr marL="171450" indent="-171450">
              <a:buFont typeface="Arial"/>
              <a:buChar char="•"/>
            </a:pPr>
            <a:r>
              <a:rPr lang="en-US" dirty="0" smtClean="0"/>
              <a:t>Alcohol, which depresses physical and mental abilities, damages many tissues throughout the body, including the liver and the brain. Alcohol also is a major contributing factor to automobile accidents because it affects coordination and judgment. </a:t>
            </a:r>
          </a:p>
          <a:p>
            <a:pPr marL="171450" indent="-171450">
              <a:buFont typeface="Arial"/>
              <a:buChar char="•"/>
            </a:pPr>
            <a:r>
              <a:rPr lang="en-US" dirty="0" smtClean="0"/>
              <a:t>Nicotine, a stimulant in tobacco, is a very addictive substance that can damage the circulatory system. However, the greatest health risk from smoking comes from other compounds in cigarette and cigar smoke that are linked to development of lung and other cancers. Nicotine is one of the most addictive substances in common use. </a:t>
            </a:r>
            <a:endParaRPr lang="en-US" dirty="0" smtClean="0">
              <a:latin typeface="Helvetica" charset="0"/>
              <a:cs typeface="Helvetica" charset="0"/>
            </a:endParaRPr>
          </a:p>
          <a:p>
            <a:endParaRPr lang="en-US" dirty="0" smtClean="0">
              <a:latin typeface="Helvetica" charset="0"/>
              <a:cs typeface="Helvetica" charset="0"/>
            </a:endParaRPr>
          </a:p>
          <a:p>
            <a:endParaRPr lang="en-US"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“Drugs, Risks and the Nervous System.”</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MRI image courtesy of NIDA. http://</a:t>
            </a:r>
            <a:r>
              <a:rPr lang="en-US" dirty="0" err="1">
                <a:latin typeface="Arial" charset="0"/>
              </a:rPr>
              <a:t>www.drugabuse.gov</a:t>
            </a:r>
            <a:r>
              <a:rPr lang="en-US" dirty="0">
                <a:latin typeface="Arial" charset="0"/>
              </a:rPr>
              <a:t>/publications/science-addiction/drug-abuse-addiction</a:t>
            </a:r>
          </a:p>
          <a:p>
            <a:endParaRPr lang="en-US" dirty="0">
              <a:latin typeface="Arial" charset="0"/>
            </a:endParaRPr>
          </a:p>
        </p:txBody>
      </p:sp>
      <p:sp>
        <p:nvSpPr>
          <p:cNvPr id="4096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4423ADB0-DCA1-9F4A-B11D-899B7CA85317}" type="slidenum">
              <a:rPr lang="en-US" sz="1200">
                <a:latin typeface="Times New Roman" charset="0"/>
              </a:rPr>
              <a:pPr/>
              <a:t>39</a:t>
            </a:fld>
            <a:endParaRPr lang="en-US" sz="1200">
              <a:latin typeface="Times New Roman" charset="0"/>
            </a:endParaRPr>
          </a:p>
        </p:txBody>
      </p:sp>
    </p:spTree>
    <p:extLst>
      <p:ext uri="{BB962C8B-B14F-4D97-AF65-F5344CB8AC3E}">
        <p14:creationId xmlns:p14="http://schemas.microsoft.com/office/powerpoint/2010/main" val="79762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p:cNvSpPr>
          <p:nvPr>
            <p:ph type="sldImg"/>
          </p:nvPr>
        </p:nvSpPr>
        <p:spPr>
          <a:ln/>
        </p:spPr>
      </p:sp>
      <p:sp>
        <p:nvSpPr>
          <p:cNvPr id="819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The brain of the average adult weighs about three pounds and fills over half the skull. Even though it is soft (like pudding), the brain can be divided into several regions, each with very specific functions.</a:t>
            </a:r>
          </a:p>
          <a:p>
            <a:endParaRPr lang="en-US" dirty="0" smtClean="0"/>
          </a:p>
          <a:p>
            <a:r>
              <a:rPr lang="en-US" dirty="0" smtClean="0"/>
              <a:t>The cerebrum, about 85% of the brain’s mass, sits above the brainstem and cerebellum. The surface of the cerebrum, known as the cerebral cortex, has bumps (gyri) and grooves (sulci). The cerebrum enables one to think, learn, reason, remember, feel sensations and emotions, and move muscles purposefully. It is comprised of two hemispheres (or halves), separated by a deep fissure.</a:t>
            </a:r>
          </a:p>
          <a:p>
            <a:endParaRPr lang="en-US" dirty="0" smtClean="0"/>
          </a:p>
          <a:p>
            <a:r>
              <a:rPr lang="en-US" dirty="0" smtClean="0"/>
              <a:t>The hemispheres are connected by a large bundle of nerve fibers known as the corpus callosum. They communicate with each other constantly. Even though the hemispheres may look the same, they are somewhat specialized for certain functions. For example, in most people, the ability to form words is a function that seems to be located within the left hemisphere, while the right hemisphere is better at processing spatial information. Different parts of each hemisphere handle specific functions, including hearing, vision, speech, memory, decision making and long-term planning.</a:t>
            </a:r>
          </a:p>
          <a:p>
            <a:endParaRPr lang="en-US" dirty="0" smtClean="0"/>
          </a:p>
          <a:p>
            <a:r>
              <a:rPr lang="en-US" dirty="0" smtClean="0"/>
              <a:t>The cerebellum sits at the back of the brainstem and is about the size of a tennis ball. It helps us maintain balance and posture, and coordinates our movements. The cerebellum also plays an important role in our ability to learn and remember new motor skills, such as riding a bike.</a:t>
            </a:r>
          </a:p>
          <a:p>
            <a:endParaRPr lang="en-US" dirty="0" smtClean="0"/>
          </a:p>
          <a:p>
            <a:r>
              <a:rPr lang="en-US" dirty="0" smtClean="0"/>
              <a:t>The limbic system is comprised of a number of interconnected brain regions, including areas within and under the cerebral hemispheres. It is involved in many emotions and motivations, especially those related to survival, such as anger, fear, and even the fight-or-flight response. The limbic system also plays an important role in feelings of pleasure, such as those experienced from eating and sex.</a:t>
            </a:r>
          </a:p>
          <a:p>
            <a:endParaRPr lang="en-US" dirty="0" smtClean="0"/>
          </a:p>
          <a:p>
            <a:r>
              <a:rPr lang="en-US" dirty="0" smtClean="0"/>
              <a:t>The brainstem connects directly with the spinal cord and is responsible for automatic functions of the body, including heartbeat, digestion, breathing, swallowing, coughing and sneezing. Automatic functions are present at birth and happen without thinking about them.</a:t>
            </a:r>
          </a:p>
          <a:p>
            <a:endParaRPr lang="en-US" dirty="0" smtClean="0"/>
          </a:p>
          <a:p>
            <a:r>
              <a:rPr lang="en-US" dirty="0" smtClean="0"/>
              <a:t>The brain’s main communication channel to the rest of the body is the spinal cord. Nerves branch out from the spinal cord and send and receive information.</a:t>
            </a:r>
          </a:p>
          <a:p>
            <a:endParaRPr lang="en-US" dirty="0" smtClean="0"/>
          </a:p>
          <a:p>
            <a:r>
              <a:rPr lang="en-US" dirty="0" smtClean="0"/>
              <a:t>Functions and abilities develop as the brain grows and matures. The human brain generally reaches close to 80% of its adult weight by the age of two or three, yet it continues to develop throughout adolescence and early adulthood. The region of the cerebral cortex responsible for judgment, organization and reasoning appears to be one of the last brain areas to reach maturity.</a:t>
            </a:r>
          </a:p>
          <a:p>
            <a:endParaRPr lang="en-US" dirty="0" smtClean="0">
              <a:latin typeface="Helvetica" charset="0"/>
              <a:cs typeface="Helvetica" charset="0"/>
            </a:endParaRPr>
          </a:p>
          <a:p>
            <a:endParaRPr lang="en-US" b="1"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“The Brain.”</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Illustrations © Williams &amp; Wilkins. All rights reserved. </a:t>
            </a:r>
          </a:p>
        </p:txBody>
      </p:sp>
      <p:sp>
        <p:nvSpPr>
          <p:cNvPr id="819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A76190D1-E924-254A-9926-5B3DB558DCAA}" type="slidenum">
              <a:rPr lang="en-US" sz="1200">
                <a:latin typeface="Times New Roman" charset="0"/>
              </a:rPr>
              <a:pPr/>
              <a:t>6</a:t>
            </a:fld>
            <a:endParaRPr lang="en-US" sz="1200">
              <a:latin typeface="Times New Roman" charset="0"/>
            </a:endParaRPr>
          </a:p>
        </p:txBody>
      </p:sp>
    </p:spTree>
    <p:extLst>
      <p:ext uri="{BB962C8B-B14F-4D97-AF65-F5344CB8AC3E}">
        <p14:creationId xmlns:p14="http://schemas.microsoft.com/office/powerpoint/2010/main" val="129437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a:ln/>
        </p:spPr>
      </p:sp>
      <p:sp>
        <p:nvSpPr>
          <p:cNvPr id="1024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In this MRI of a normal brain, the cerebrum, cerebellum, brain stem, and other regions of the brain are clearly visible. </a:t>
            </a:r>
            <a:endParaRPr lang="en-US" dirty="0" smtClean="0">
              <a:latin typeface="Helvetica" charset="0"/>
              <a:cs typeface="Helvetica" charset="0"/>
            </a:endParaRPr>
          </a:p>
          <a:p>
            <a:endParaRPr lang="en-US" dirty="0" smtClean="0">
              <a:latin typeface="Helvetica" charset="0"/>
              <a:cs typeface="Helvetica" charset="0"/>
            </a:endParaRPr>
          </a:p>
          <a:p>
            <a:endParaRPr lang="en-US" b="1"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“The Brain.”</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aseline="0" dirty="0" smtClean="0">
              <a:latin typeface="Arial" charset="0"/>
            </a:endParaRPr>
          </a:p>
          <a:p>
            <a:r>
              <a:rPr lang="en-US" b="1" baseline="0" dirty="0" smtClean="0">
                <a:latin typeface="Arial" charset="0"/>
              </a:rPr>
              <a:t>Image reference:</a:t>
            </a:r>
          </a:p>
          <a:p>
            <a:r>
              <a:rPr lang="en-US" baseline="0" dirty="0" smtClean="0">
                <a:latin typeface="Arial" charset="0"/>
              </a:rPr>
              <a:t>MRI © Mikhail Basov.</a:t>
            </a:r>
            <a:endParaRPr lang="en-US" dirty="0">
              <a:latin typeface="Arial" charset="0"/>
            </a:endParaRPr>
          </a:p>
        </p:txBody>
      </p:sp>
      <p:sp>
        <p:nvSpPr>
          <p:cNvPr id="1024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FAB2176F-2246-8249-A5CF-2E170E292838}" type="slidenum">
              <a:rPr lang="en-US" sz="1200">
                <a:latin typeface="Times New Roman" charset="0"/>
              </a:rPr>
              <a:pPr/>
              <a:t>8</a:t>
            </a:fld>
            <a:endParaRPr lang="en-US" sz="1200">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a:ln/>
        </p:spPr>
      </p:sp>
      <p:sp>
        <p:nvSpPr>
          <p:cNvPr id="1433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MRI images of brain development taken at ages 1 week, 3 months, 1 year, 2 years and 10 years. </a:t>
            </a:r>
            <a:endParaRPr lang="en-US" dirty="0" smtClean="0">
              <a:latin typeface="Helvetica" charset="0"/>
              <a:cs typeface="Helvetica" charset="0"/>
            </a:endParaRPr>
          </a:p>
          <a:p>
            <a:endParaRPr lang="en-US" dirty="0" smtClean="0">
              <a:latin typeface="Helvetica" charset="0"/>
              <a:cs typeface="Helvetica" charset="0"/>
            </a:endParaRPr>
          </a:p>
          <a:p>
            <a:endParaRPr lang="en-US"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“The Brain.”</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MRI </a:t>
            </a:r>
            <a:r>
              <a:rPr lang="en-US" dirty="0" smtClean="0">
                <a:latin typeface="Arial" charset="0"/>
              </a:rPr>
              <a:t>courtesy </a:t>
            </a:r>
            <a:r>
              <a:rPr lang="en-US" dirty="0">
                <a:latin typeface="Arial" charset="0"/>
              </a:rPr>
              <a:t>of NIH from the MRI Study of Normal Brain Development project. http://</a:t>
            </a:r>
            <a:r>
              <a:rPr lang="en-US" dirty="0" err="1">
                <a:latin typeface="Arial" charset="0"/>
              </a:rPr>
              <a:t>pediatricmri.nih.gov</a:t>
            </a:r>
            <a:r>
              <a:rPr lang="en-US" dirty="0">
                <a:latin typeface="Arial" charset="0"/>
              </a:rPr>
              <a:t>/</a:t>
            </a:r>
            <a:r>
              <a:rPr lang="en-US" dirty="0" err="1">
                <a:latin typeface="Arial" charset="0"/>
              </a:rPr>
              <a:t>nihpd</a:t>
            </a:r>
            <a:r>
              <a:rPr lang="en-US" dirty="0">
                <a:latin typeface="Arial" charset="0"/>
              </a:rPr>
              <a:t>/info/</a:t>
            </a:r>
            <a:r>
              <a:rPr lang="en-US" dirty="0" err="1">
                <a:latin typeface="Arial" charset="0"/>
              </a:rPr>
              <a:t>index.html</a:t>
            </a:r>
            <a:endParaRPr lang="en-US" dirty="0">
              <a:latin typeface="Arial" charset="0"/>
            </a:endParaRPr>
          </a:p>
        </p:txBody>
      </p:sp>
      <p:sp>
        <p:nvSpPr>
          <p:cNvPr id="1433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E1B759B6-34B1-1242-98AD-BDE88B83607A}" type="slidenum">
              <a:rPr lang="en-US" sz="1200">
                <a:latin typeface="Times New Roman" charset="0"/>
              </a:rPr>
              <a:pPr/>
              <a:t>10</a:t>
            </a:fld>
            <a:endParaRPr lang="en-US" sz="1200">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The human brain is the most complex structure in the known universe. Consisting of close to 100 billion nerve cells (and many times that number of supporting cells), the brain is the center of our thoughts and emotions. It receives and processes information from the world around us, directs our movements and controls automatic functions of our bodies. Amazingly, virtually all functions of the brain and the rest of the nervous system are based on communication among nerve cells, also known as neurons.</a:t>
            </a:r>
          </a:p>
          <a:p>
            <a:endParaRPr lang="en-US" dirty="0" smtClean="0">
              <a:latin typeface="Helvetica" charset="0"/>
              <a:cs typeface="Helvetica" charset="0"/>
            </a:endParaRPr>
          </a:p>
          <a:p>
            <a:endParaRPr lang="en-US" b="1"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“What Is a Neuron?”</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Microscopic image </a:t>
            </a:r>
            <a:r>
              <a:rPr lang="en-US" dirty="0" smtClean="0">
                <a:latin typeface="Arial" charset="0"/>
              </a:rPr>
              <a:t>© </a:t>
            </a:r>
            <a:r>
              <a:rPr lang="en-US" dirty="0">
                <a:latin typeface="Arial" charset="0"/>
              </a:rPr>
              <a:t>Baylor College of </a:t>
            </a:r>
            <a:r>
              <a:rPr lang="en-US" dirty="0" smtClean="0">
                <a:latin typeface="Arial" charset="0"/>
              </a:rPr>
              <a:t>Medicine\Robert S. McNeil. </a:t>
            </a:r>
            <a:r>
              <a:rPr lang="en-US" dirty="0">
                <a:latin typeface="Arial" charset="0"/>
              </a:rPr>
              <a:t>http://</a:t>
            </a:r>
            <a:r>
              <a:rPr lang="en-US" dirty="0" err="1">
                <a:latin typeface="Arial" charset="0"/>
              </a:rPr>
              <a:t>www.neuralimages.org</a:t>
            </a:r>
            <a:r>
              <a:rPr lang="en-US" dirty="0">
                <a:latin typeface="Arial" charset="0"/>
              </a:rPr>
              <a:t>/</a:t>
            </a:r>
          </a:p>
          <a:p>
            <a:endParaRPr lang="en-US" dirty="0">
              <a:latin typeface="Arial" charset="0"/>
            </a:endParaRPr>
          </a:p>
        </p:txBody>
      </p:sp>
      <p:sp>
        <p:nvSpPr>
          <p:cNvPr id="1638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9A659CF7-3794-A543-A719-E584EC62F16B}" type="slidenum">
              <a:rPr lang="en-US" sz="1200">
                <a:latin typeface="Times New Roman" charset="0"/>
              </a:rPr>
              <a:pPr/>
              <a:t>11</a:t>
            </a:fld>
            <a:endParaRPr lang="en-US" sz="1200">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A typical neuron has an enlarged area, the cell body, which contains the nucleus. Neurons typically also have two types of specialized extensions that project away from the cell body. The branches on which information is received are known as dendrites. Each neuron usually has many dendrites. Each neuron usually also has a longer tail-like structure, or axon, which transmits information to other cells. </a:t>
            </a:r>
          </a:p>
          <a:p>
            <a:endParaRPr lang="en-US" dirty="0" smtClean="0"/>
          </a:p>
          <a:p>
            <a:r>
              <a:rPr lang="en-US" dirty="0" smtClean="0"/>
              <a:t>Axons can be branched at their tips. The axons of many kinds of neurons are surrounded by a fatty, segmented covering called the myelin sheath. This covering acts as a kind of insulation and improves the ability of axons to carry nervous system signals rapidly. In humans, axons can vary from only a fraction of an inch to more than 3 feet in length! The longest axons extend from the base of the spine all the way to the big toe of each foot.</a:t>
            </a:r>
          </a:p>
          <a:p>
            <a:endParaRPr lang="en-US" dirty="0" smtClean="0"/>
          </a:p>
          <a:p>
            <a:r>
              <a:rPr lang="en-US" dirty="0" smtClean="0"/>
              <a:t>Neurons communicate with one another through special junctions known as synapses. With the most common type of synapse, known as a chemical synapse, neurons do not actually touch. Rather, the end of the axon (or axon terminal) of one neuron is separated from the next neuron by a tiny gap called a synaptic cleft. Messages traveling from one neuron to the next must cross this gap and bind to the next neuron for the signal to continue along its path. Typically, a single neuron may be capable of receiving messages simultaneously on its dendrites and cell body from several thousand different neurons. </a:t>
            </a:r>
          </a:p>
          <a:p>
            <a:endParaRPr lang="en-US" dirty="0" smtClean="0">
              <a:latin typeface="Helvetica" charset="0"/>
              <a:cs typeface="Helvetica" charset="0"/>
            </a:endParaRPr>
          </a:p>
          <a:p>
            <a:endParaRPr lang="en-US"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“Neural Network Signals.”</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Illustration © Williams &amp; Wilkins. All rights reserved. </a:t>
            </a:r>
          </a:p>
          <a:p>
            <a:endParaRPr lang="en-US" dirty="0">
              <a:latin typeface="Arial" charset="0"/>
            </a:endParaRPr>
          </a:p>
          <a:p>
            <a:endParaRPr lang="en-US" dirty="0">
              <a:latin typeface="Arial" charset="0"/>
            </a:endParaRPr>
          </a:p>
        </p:txBody>
      </p:sp>
      <p:sp>
        <p:nvSpPr>
          <p:cNvPr id="225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CC6E88F7-8DAE-4F4C-88A8-386142308387}" type="slidenum">
              <a:rPr lang="en-US" sz="1200">
                <a:latin typeface="Times New Roman" charset="0"/>
              </a:rPr>
              <a:pPr/>
              <a:t>13</a:t>
            </a:fld>
            <a:endParaRPr lang="en-US" sz="1200">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A typical neuron has an enlarged area, the cell body, which contains the nucleus. Neurons typically also have two types of specialized extensions that project away from the cell body. The branches on which information is received are known as dendrites. Each neuron usually has many dendrites. Each neuron usually also has a longer tail-like structure, or axon, which transmits information to other cells. </a:t>
            </a:r>
          </a:p>
          <a:p>
            <a:endParaRPr lang="en-US" dirty="0" smtClean="0"/>
          </a:p>
          <a:p>
            <a:r>
              <a:rPr lang="en-US" dirty="0" smtClean="0"/>
              <a:t>Axons can be branched at their tips. The axons of many kinds of neurons are surrounded by a fatty, segmented covering called the myelin sheath. This covering acts as a kind of insulation and improves the ability of axons to carry nervous system signals rapidly. In humans, axons can vary from only a fraction of an inch to more than 3 feet in length! The longest axons extend from the base of the spine all the way to the big toe of each foot.</a:t>
            </a:r>
          </a:p>
          <a:p>
            <a:endParaRPr lang="en-US" dirty="0" smtClean="0"/>
          </a:p>
          <a:p>
            <a:r>
              <a:rPr lang="en-US" dirty="0" smtClean="0"/>
              <a:t>Neurons communicate with one another through special junctions known as synapses. With the most common type of synapse, known as a chemical synapse, neurons do not actually touch. Rather, the end of the axon (or axon terminal) of one neuron is separated from the next neuron by a tiny gap called a synaptic cleft. Messages traveling from one neuron to the next must cross this gap and bind to the next neuron for the signal to continue along its path. Typically, a single neuron may be capable of receiving messages simultaneously on its dendrites and cell body from several thousand different neurons. </a:t>
            </a:r>
          </a:p>
          <a:p>
            <a:endParaRPr lang="en-US" dirty="0" smtClean="0">
              <a:latin typeface="Helvetica" charset="0"/>
              <a:cs typeface="Helvetica" charset="0"/>
            </a:endParaRPr>
          </a:p>
          <a:p>
            <a:endParaRPr lang="en-US"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“Neural Network Signals.”</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Illustration © Williams &amp; Wilkins. All rights reserved. </a:t>
            </a:r>
          </a:p>
          <a:p>
            <a:endParaRPr lang="en-US" dirty="0">
              <a:latin typeface="Arial" charset="0"/>
            </a:endParaRPr>
          </a:p>
          <a:p>
            <a:endParaRPr lang="en-US" dirty="0">
              <a:latin typeface="Arial" charset="0"/>
            </a:endParaRPr>
          </a:p>
        </p:txBody>
      </p:sp>
      <p:sp>
        <p:nvSpPr>
          <p:cNvPr id="225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CC6E88F7-8DAE-4F4C-88A8-386142308387}" type="slidenum">
              <a:rPr lang="en-US" sz="1200">
                <a:latin typeface="Times New Roman" charset="0"/>
              </a:rPr>
              <a:pPr/>
              <a:t>14</a:t>
            </a:fld>
            <a:endParaRPr lang="en-US" sz="1200">
              <a:latin typeface="Times New Roman" charset="0"/>
            </a:endParaRPr>
          </a:p>
        </p:txBody>
      </p:sp>
    </p:spTree>
    <p:extLst>
      <p:ext uri="{BB962C8B-B14F-4D97-AF65-F5344CB8AC3E}">
        <p14:creationId xmlns:p14="http://schemas.microsoft.com/office/powerpoint/2010/main" val="187137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t>A typical neuron has an enlarged area, the cell body, which contains the nucleus. Neurons typically also have two types of specialized extensions that project away from the cell body. The branches on which information is received are known as dendrites. Each neuron usually has many dendrites. Each neuron usually also has a longer tail-like structure, or axon, which transmits information to other cells. </a:t>
            </a:r>
          </a:p>
          <a:p>
            <a:endParaRPr lang="en-US" dirty="0" smtClean="0"/>
          </a:p>
          <a:p>
            <a:r>
              <a:rPr lang="en-US" dirty="0" smtClean="0"/>
              <a:t>Axons can be branched at their tips. The axons of many kinds of neurons are surrounded by a fatty, segmented covering called the myelin sheath. This covering acts as a kind of insulation and improves the ability of axons to carry nervous system signals rapidly. In humans, axons can vary from only a fraction of an inch to more than 3 feet in length! The longest axons extend from the base of the spine all the way to the big toe of each foot.</a:t>
            </a:r>
          </a:p>
          <a:p>
            <a:endParaRPr lang="en-US" dirty="0" smtClean="0"/>
          </a:p>
          <a:p>
            <a:r>
              <a:rPr lang="en-US" dirty="0" smtClean="0"/>
              <a:t>Neurons communicate with one another through special junctions known as synapses. With the most common type of synapse, known as a chemical synapse, neurons do not actually touch. Rather, the end of the axon (or axon terminal) of one neuron is separated from the next neuron by a tiny gap called a synaptic cleft. Messages traveling from one neuron to the next must cross this gap and bind to the next neuron for the signal to continue along its path. Typically, a single neuron may be capable of receiving messages simultaneously on its dendrites and cell body from several thousand different neurons. </a:t>
            </a:r>
          </a:p>
          <a:p>
            <a:endParaRPr lang="en-US" dirty="0" smtClean="0">
              <a:latin typeface="Helvetica" charset="0"/>
              <a:cs typeface="Helvetica" charset="0"/>
            </a:endParaRPr>
          </a:p>
          <a:p>
            <a:endParaRPr lang="en-US" dirty="0" smtClean="0">
              <a:latin typeface="Helvetica" charset="0"/>
              <a:cs typeface="Helvetica" charset="0"/>
            </a:endParaRPr>
          </a:p>
          <a:p>
            <a:r>
              <a:rPr lang="en-US" b="1" dirty="0" smtClean="0">
                <a:latin typeface="Helvetica" charset="0"/>
                <a:cs typeface="Helvetica" charset="0"/>
              </a:rPr>
              <a:t>Reference:</a:t>
            </a:r>
            <a:r>
              <a:rPr lang="en-US" b="1" baseline="0" dirty="0" smtClean="0">
                <a:latin typeface="Helvetica" charset="0"/>
                <a:cs typeface="Helvetica" charset="0"/>
              </a:rPr>
              <a:t> </a:t>
            </a:r>
            <a:endParaRPr lang="en-US" altLang="ja-JP" b="1" dirty="0" smtClean="0">
              <a:latin typeface="Helvetica" charset="0"/>
              <a:cs typeface="Helvetica" charset="0"/>
            </a:endParaRPr>
          </a:p>
          <a:p>
            <a:r>
              <a:rPr lang="en-US" dirty="0" smtClean="0">
                <a:latin typeface="Helvetica" charset="0"/>
                <a:cs typeface="Helvetica" charset="0"/>
              </a:rPr>
              <a:t>From the </a:t>
            </a:r>
            <a:r>
              <a:rPr lang="en-US" i="1" dirty="0" smtClean="0">
                <a:latin typeface="Helvetica" charset="0"/>
                <a:cs typeface="Helvetica" charset="0"/>
              </a:rPr>
              <a:t>Brain Chemistry Teacher’s Guide</a:t>
            </a:r>
            <a:r>
              <a:rPr lang="en-US" i="0" dirty="0" smtClean="0">
                <a:latin typeface="Helvetica" charset="0"/>
                <a:cs typeface="Helvetica" charset="0"/>
              </a:rPr>
              <a:t> activity,</a:t>
            </a:r>
            <a:r>
              <a:rPr lang="en-US" i="0" baseline="0" dirty="0" smtClean="0">
                <a:latin typeface="Helvetica" charset="0"/>
                <a:cs typeface="Helvetica" charset="0"/>
              </a:rPr>
              <a:t> </a:t>
            </a:r>
            <a:r>
              <a:rPr lang="en-US" altLang="ja-JP" dirty="0" smtClean="0">
                <a:latin typeface="Helvetica" charset="0"/>
                <a:cs typeface="Helvetica" charset="0"/>
              </a:rPr>
              <a:t>“Neural Network Signals.”</a:t>
            </a:r>
            <a:r>
              <a:rPr lang="en-US" altLang="ja-JP" baseline="0" dirty="0" smtClean="0">
                <a:latin typeface="Helvetica" charset="0"/>
                <a:cs typeface="Helvetica" charset="0"/>
              </a:rPr>
              <a:t> </a:t>
            </a:r>
            <a:r>
              <a:rPr lang="en-US" i="1" dirty="0" smtClean="0">
                <a:latin typeface="Helvetica" charset="0"/>
              </a:rPr>
              <a:t>Brain Chemistry Teacher’s Guide </a:t>
            </a:r>
            <a:r>
              <a:rPr lang="en-US" dirty="0" smtClean="0">
                <a:latin typeface="Arial" charset="0"/>
              </a:rPr>
              <a:t>© Baylor College of Medicine (ISBN: 978-1-888997-45-3) was supported, in part, by funds from the National Institutes of Health, Science Education Partnership Award grant number R25RR13454, and the NIH Blueprint for Neuroscience Research Science Education Award, National Institute on Drug Abuse and NIH Office of the Director, grant number 5R25DA033006. </a:t>
            </a:r>
            <a:r>
              <a:rPr lang="en-US" baseline="0" dirty="0" smtClean="0">
                <a:latin typeface="Arial" charset="0"/>
              </a:rPr>
              <a:t> </a:t>
            </a:r>
          </a:p>
          <a:p>
            <a:endParaRPr lang="en-US" b="1" dirty="0" smtClean="0">
              <a:latin typeface="Arial" charset="0"/>
            </a:endParaRPr>
          </a:p>
          <a:p>
            <a:r>
              <a:rPr lang="en-US" b="1" dirty="0" smtClean="0">
                <a:latin typeface="Arial" charset="0"/>
              </a:rPr>
              <a:t>Image reference:</a:t>
            </a:r>
            <a:endParaRPr lang="en-US" b="1" dirty="0">
              <a:latin typeface="Arial" charset="0"/>
            </a:endParaRPr>
          </a:p>
          <a:p>
            <a:r>
              <a:rPr lang="en-US" dirty="0">
                <a:latin typeface="Arial" charset="0"/>
              </a:rPr>
              <a:t>Illustration © Williams &amp; Wilkins. All rights reserved. </a:t>
            </a:r>
          </a:p>
          <a:p>
            <a:endParaRPr lang="en-US" dirty="0">
              <a:latin typeface="Arial" charset="0"/>
            </a:endParaRPr>
          </a:p>
          <a:p>
            <a:endParaRPr lang="en-US" dirty="0">
              <a:latin typeface="Arial" charset="0"/>
            </a:endParaRPr>
          </a:p>
        </p:txBody>
      </p:sp>
      <p:sp>
        <p:nvSpPr>
          <p:cNvPr id="225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Univers Condensed" charset="0"/>
                <a:ea typeface="MS PGothic" charset="0"/>
                <a:cs typeface="MS PGothic" charset="0"/>
              </a:defRPr>
            </a:lvl1pPr>
            <a:lvl2pPr marL="742950" indent="-285750" eaLnBrk="0" hangingPunct="0">
              <a:defRPr sz="2800">
                <a:solidFill>
                  <a:schemeClr val="tx1"/>
                </a:solidFill>
                <a:latin typeface="Univers Condensed" charset="0"/>
                <a:ea typeface="MS PGothic" charset="0"/>
                <a:cs typeface="MS PGothic" charset="0"/>
              </a:defRPr>
            </a:lvl2pPr>
            <a:lvl3pPr marL="1143000" indent="-228600" eaLnBrk="0" hangingPunct="0">
              <a:defRPr sz="2800">
                <a:solidFill>
                  <a:schemeClr val="tx1"/>
                </a:solidFill>
                <a:latin typeface="Univers Condensed" charset="0"/>
                <a:ea typeface="MS PGothic" charset="0"/>
                <a:cs typeface="MS PGothic" charset="0"/>
              </a:defRPr>
            </a:lvl3pPr>
            <a:lvl4pPr marL="1600200" indent="-228600" eaLnBrk="0" hangingPunct="0">
              <a:defRPr sz="2800">
                <a:solidFill>
                  <a:schemeClr val="tx1"/>
                </a:solidFill>
                <a:latin typeface="Univers Condensed" charset="0"/>
                <a:ea typeface="MS PGothic" charset="0"/>
                <a:cs typeface="MS PGothic" charset="0"/>
              </a:defRPr>
            </a:lvl4pPr>
            <a:lvl5pPr marL="2057400" indent="-228600" eaLnBrk="0" hangingPunct="0">
              <a:defRPr sz="2800">
                <a:solidFill>
                  <a:schemeClr val="tx1"/>
                </a:solidFill>
                <a:latin typeface="Univers Condensed" charset="0"/>
                <a:ea typeface="MS PGothic" charset="0"/>
                <a:cs typeface="MS PGothic" charset="0"/>
              </a:defRPr>
            </a:lvl5pPr>
            <a:lvl6pPr marL="25146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6pPr>
            <a:lvl7pPr marL="29718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7pPr>
            <a:lvl8pPr marL="34290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8pPr>
            <a:lvl9pPr marL="3886200" indent="-228600" eaLnBrk="0" fontAlgn="base" hangingPunct="0">
              <a:spcBef>
                <a:spcPct val="0"/>
              </a:spcBef>
              <a:spcAft>
                <a:spcPct val="0"/>
              </a:spcAft>
              <a:defRPr sz="2800">
                <a:solidFill>
                  <a:schemeClr val="tx1"/>
                </a:solidFill>
                <a:latin typeface="Univers Condensed" charset="0"/>
                <a:ea typeface="MS PGothic" charset="0"/>
                <a:cs typeface="MS PGothic" charset="0"/>
              </a:defRPr>
            </a:lvl9pPr>
          </a:lstStyle>
          <a:p>
            <a:fld id="{CC6E88F7-8DAE-4F4C-88A8-386142308387}" type="slidenum">
              <a:rPr lang="en-US" sz="1200">
                <a:latin typeface="Times New Roman" charset="0"/>
              </a:rPr>
              <a:pPr/>
              <a:t>15</a:t>
            </a:fld>
            <a:endParaRPr lang="en-US" sz="1200">
              <a:latin typeface="Times New Roman" charset="0"/>
            </a:endParaRPr>
          </a:p>
        </p:txBody>
      </p:sp>
    </p:spTree>
    <p:extLst>
      <p:ext uri="{BB962C8B-B14F-4D97-AF65-F5344CB8AC3E}">
        <p14:creationId xmlns:p14="http://schemas.microsoft.com/office/powerpoint/2010/main" val="1319281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FCFE14-1DAB-476E-91A6-D370B35DDCDA}"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0E3A9-4BBF-4F2B-B422-C4C2202097C1}" type="slidenum">
              <a:rPr lang="en-US" smtClean="0"/>
              <a:t>‹#›</a:t>
            </a:fld>
            <a:endParaRPr lang="en-US"/>
          </a:p>
        </p:txBody>
      </p:sp>
      <p:pic>
        <p:nvPicPr>
          <p:cNvPr id="7" name="Picture 6" descr="BioEd-Logo-Powerpoint.png"/>
          <p:cNvPicPr>
            <a:picLocks noChangeAspect="1"/>
          </p:cNvPicPr>
          <p:nvPr userDrawn="1"/>
        </p:nvPicPr>
        <p:blipFill rotWithShape="1">
          <a:blip r:embed="rId2">
            <a:extLst>
              <a:ext uri="{28A0092B-C50C-407E-A947-70E740481C1C}">
                <a14:useLocalDpi xmlns:a14="http://schemas.microsoft.com/office/drawing/2010/main" val="0"/>
              </a:ext>
            </a:extLst>
          </a:blip>
          <a:srcRect r="4807"/>
          <a:stretch/>
        </p:blipFill>
        <p:spPr>
          <a:xfrm>
            <a:off x="0" y="5993590"/>
            <a:ext cx="9144000" cy="875523"/>
          </a:xfrm>
          <a:prstGeom prst="rect">
            <a:avLst/>
          </a:prstGeom>
        </p:spPr>
      </p:pic>
    </p:spTree>
    <p:extLst>
      <p:ext uri="{BB962C8B-B14F-4D97-AF65-F5344CB8AC3E}">
        <p14:creationId xmlns:p14="http://schemas.microsoft.com/office/powerpoint/2010/main" val="3801618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FCFE14-1DAB-476E-91A6-D370B35DDCDA}"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50462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FCFE14-1DAB-476E-91A6-D370B35DDCDA}"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1150203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FCFE14-1DAB-476E-91A6-D370B35DDCDA}"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396969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FCFE14-1DAB-476E-91A6-D370B35DDCDA}" type="datetimeFigureOut">
              <a:rPr lang="en-US" smtClean="0"/>
              <a:t>2/21/2018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2141556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FCFE14-1DAB-476E-91A6-D370B35DDCDA}" type="datetimeFigureOut">
              <a:rPr lang="en-US" smtClean="0"/>
              <a:t>2/21/2018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338368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FCFE14-1DAB-476E-91A6-D370B35DDCDA}" type="datetimeFigureOut">
              <a:rPr lang="en-US" smtClean="0"/>
              <a:t>2/21/2018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7695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FCFE14-1DAB-476E-91A6-D370B35DDCDA}" type="datetimeFigureOut">
              <a:rPr lang="en-US" smtClean="0"/>
              <a:t>2/21/2018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3186885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CFE14-1DAB-476E-91A6-D370B35DDCDA}" type="datetimeFigureOut">
              <a:rPr lang="en-US" smtClean="0"/>
              <a:t>2/21/2018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227522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D0FCFE14-1DAB-476E-91A6-D370B35DDCDA}" type="datetimeFigureOut">
              <a:rPr lang="en-US" smtClean="0"/>
              <a:t>2/21/2018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1108542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D0FCFE14-1DAB-476E-91A6-D370B35DDCDA}" type="datetimeFigureOut">
              <a:rPr lang="en-US" smtClean="0"/>
              <a:t>2/21/2018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60E3A9-4BBF-4F2B-B422-C4C2202097C1}" type="slidenum">
              <a:rPr lang="en-US" smtClean="0"/>
              <a:t>‹#›</a:t>
            </a:fld>
            <a:endParaRPr lang="en-US"/>
          </a:p>
        </p:txBody>
      </p:sp>
    </p:spTree>
    <p:extLst>
      <p:ext uri="{BB962C8B-B14F-4D97-AF65-F5344CB8AC3E}">
        <p14:creationId xmlns:p14="http://schemas.microsoft.com/office/powerpoint/2010/main" val="3452578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0FCFE14-1DAB-476E-91A6-D370B35DDCDA}" type="datetimeFigureOut">
              <a:rPr lang="en-US" smtClean="0"/>
              <a:t>2/21/2018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60E3A9-4BBF-4F2B-B422-C4C2202097C1}" type="slidenum">
              <a:rPr lang="en-US" smtClean="0"/>
              <a:t>‹#›</a:t>
            </a:fld>
            <a:endParaRPr lang="en-US"/>
          </a:p>
        </p:txBody>
      </p:sp>
    </p:spTree>
    <p:extLst>
      <p:ext uri="{BB962C8B-B14F-4D97-AF65-F5344CB8AC3E}">
        <p14:creationId xmlns:p14="http://schemas.microsoft.com/office/powerpoint/2010/main" val="238267518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0.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47319" y="618241"/>
            <a:ext cx="4067175" cy="5791200"/>
          </a:xfrm>
          <a:prstGeom prst="rect">
            <a:avLst/>
          </a:prstGeom>
        </p:spPr>
      </p:pic>
      <p:sp>
        <p:nvSpPr>
          <p:cNvPr id="4" name="TextBox 3"/>
          <p:cNvSpPr txBox="1"/>
          <p:nvPr/>
        </p:nvSpPr>
        <p:spPr>
          <a:xfrm>
            <a:off x="4906298" y="3153909"/>
            <a:ext cx="3942734" cy="923330"/>
          </a:xfrm>
          <a:prstGeom prst="rect">
            <a:avLst/>
          </a:prstGeom>
          <a:noFill/>
        </p:spPr>
        <p:txBody>
          <a:bodyPr wrap="square" rtlCol="0">
            <a:spAutoFit/>
          </a:bodyPr>
          <a:lstStyle/>
          <a:p>
            <a:r>
              <a:rPr lang="en-US" sz="5400" dirty="0" smtClean="0">
                <a:latin typeface="Courier New" panose="02070309020205020404" pitchFamily="49" charset="0"/>
                <a:cs typeface="Courier New" panose="02070309020205020404" pitchFamily="49" charset="0"/>
              </a:rPr>
              <a:t>The Brain</a:t>
            </a:r>
            <a:endParaRPr lang="en-US" sz="5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829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610136" y="290416"/>
            <a:ext cx="6366658" cy="774386"/>
          </a:xfrm>
        </p:spPr>
        <p:txBody>
          <a:bodyPr>
            <a:normAutofit/>
          </a:bodyPr>
          <a:lstStyle/>
          <a:p>
            <a:r>
              <a:rPr lang="en-US" sz="4400" dirty="0" smtClean="0">
                <a:latin typeface="Courier New" panose="02070309020205020404" pitchFamily="49" charset="0"/>
                <a:ea typeface="MS PGothic" charset="0"/>
                <a:cs typeface="Courier New" panose="02070309020205020404" pitchFamily="49" charset="0"/>
              </a:rPr>
              <a:t>Brain </a:t>
            </a:r>
            <a:r>
              <a:rPr lang="en-US" sz="4400" dirty="0">
                <a:latin typeface="Courier New" panose="02070309020205020404" pitchFamily="49" charset="0"/>
                <a:ea typeface="MS PGothic" charset="0"/>
                <a:cs typeface="Courier New" panose="02070309020205020404" pitchFamily="49" charset="0"/>
              </a:rPr>
              <a:t>Development</a:t>
            </a:r>
          </a:p>
        </p:txBody>
      </p:sp>
      <p:pic>
        <p:nvPicPr>
          <p:cNvPr id="13315" name="Picture 3" descr="BrainDev.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699" y="1365433"/>
            <a:ext cx="7130095" cy="20879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p:cNvSpPr txBox="1">
            <a:spLocks/>
          </p:cNvSpPr>
          <p:nvPr/>
        </p:nvSpPr>
        <p:spPr>
          <a:xfrm>
            <a:off x="975954" y="3355029"/>
            <a:ext cx="1059322" cy="7743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ts val="1800"/>
              </a:lnSpc>
            </a:pPr>
            <a:r>
              <a:rPr lang="en-US" sz="2000" dirty="0" smtClean="0">
                <a:latin typeface="Courier New" panose="02070309020205020404" pitchFamily="49" charset="0"/>
                <a:ea typeface="MS PGothic" charset="0"/>
                <a:cs typeface="Courier New" panose="02070309020205020404" pitchFamily="49" charset="0"/>
              </a:rPr>
              <a:t>1</a:t>
            </a:r>
          </a:p>
          <a:p>
            <a:pPr algn="ctr">
              <a:lnSpc>
                <a:spcPts val="1800"/>
              </a:lnSpc>
            </a:pPr>
            <a:r>
              <a:rPr lang="en-US" sz="2000" dirty="0" smtClean="0">
                <a:latin typeface="Courier New" panose="02070309020205020404" pitchFamily="49" charset="0"/>
                <a:ea typeface="MS PGothic" charset="0"/>
                <a:cs typeface="Courier New" panose="02070309020205020404" pitchFamily="49" charset="0"/>
              </a:rPr>
              <a:t>week</a:t>
            </a:r>
            <a:endParaRPr lang="en-US" sz="2000" dirty="0">
              <a:latin typeface="Courier New" panose="02070309020205020404" pitchFamily="49" charset="0"/>
              <a:ea typeface="MS PGothic" charset="0"/>
              <a:cs typeface="Courier New" panose="02070309020205020404" pitchFamily="49" charset="0"/>
            </a:endParaRPr>
          </a:p>
        </p:txBody>
      </p:sp>
      <p:sp>
        <p:nvSpPr>
          <p:cNvPr id="7" name="Title 1"/>
          <p:cNvSpPr txBox="1">
            <a:spLocks/>
          </p:cNvSpPr>
          <p:nvPr/>
        </p:nvSpPr>
        <p:spPr>
          <a:xfrm>
            <a:off x="2268897" y="3355029"/>
            <a:ext cx="1172392" cy="774386"/>
          </a:xfrm>
          <a:prstGeom prst="rect">
            <a:avLst/>
          </a:prstGeom>
        </p:spPr>
        <p:txBody>
          <a:bodyPr vert="horz" lIns="91440" tIns="45720" rIns="91440" bIns="45720" rtlCol="0" anchor="ctr">
            <a:normAutofit fontScale="7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ts val="1800"/>
              </a:lnSpc>
            </a:pPr>
            <a:r>
              <a:rPr lang="en-US" sz="2800" dirty="0" smtClean="0">
                <a:latin typeface="Courier New" panose="02070309020205020404" pitchFamily="49" charset="0"/>
                <a:ea typeface="MS PGothic" charset="0"/>
                <a:cs typeface="Courier New" panose="02070309020205020404" pitchFamily="49" charset="0"/>
              </a:rPr>
              <a:t>3</a:t>
            </a:r>
          </a:p>
          <a:p>
            <a:pPr algn="ctr">
              <a:lnSpc>
                <a:spcPts val="1800"/>
              </a:lnSpc>
            </a:pPr>
            <a:r>
              <a:rPr lang="en-US" sz="2800" dirty="0" smtClean="0">
                <a:latin typeface="Courier New" panose="02070309020205020404" pitchFamily="49" charset="0"/>
                <a:ea typeface="MS PGothic" charset="0"/>
                <a:cs typeface="Courier New" panose="02070309020205020404" pitchFamily="49" charset="0"/>
              </a:rPr>
              <a:t>months</a:t>
            </a:r>
            <a:endParaRPr lang="en-US" sz="2800" dirty="0">
              <a:latin typeface="Courier New" panose="02070309020205020404" pitchFamily="49" charset="0"/>
              <a:ea typeface="MS PGothic" charset="0"/>
              <a:cs typeface="Courier New" panose="02070309020205020404" pitchFamily="49" charset="0"/>
            </a:endParaRPr>
          </a:p>
        </p:txBody>
      </p:sp>
      <p:sp>
        <p:nvSpPr>
          <p:cNvPr id="8" name="Title 1"/>
          <p:cNvSpPr txBox="1">
            <a:spLocks/>
          </p:cNvSpPr>
          <p:nvPr/>
        </p:nvSpPr>
        <p:spPr>
          <a:xfrm>
            <a:off x="3751006" y="3355029"/>
            <a:ext cx="1172392" cy="7743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ts val="1800"/>
              </a:lnSpc>
            </a:pPr>
            <a:r>
              <a:rPr lang="en-US" sz="2000" dirty="0" smtClean="0">
                <a:latin typeface="Courier New" panose="02070309020205020404" pitchFamily="49" charset="0"/>
                <a:ea typeface="MS PGothic" charset="0"/>
                <a:cs typeface="Courier New" panose="02070309020205020404" pitchFamily="49" charset="0"/>
              </a:rPr>
              <a:t>1</a:t>
            </a:r>
          </a:p>
          <a:p>
            <a:pPr algn="ctr">
              <a:lnSpc>
                <a:spcPts val="1800"/>
              </a:lnSpc>
            </a:pPr>
            <a:r>
              <a:rPr lang="en-US" sz="2000" dirty="0" smtClean="0">
                <a:latin typeface="Courier New" panose="02070309020205020404" pitchFamily="49" charset="0"/>
                <a:ea typeface="MS PGothic" charset="0"/>
                <a:cs typeface="Courier New" panose="02070309020205020404" pitchFamily="49" charset="0"/>
              </a:rPr>
              <a:t>year</a:t>
            </a:r>
            <a:endParaRPr lang="en-US" sz="2000" dirty="0">
              <a:latin typeface="Courier New" panose="02070309020205020404" pitchFamily="49" charset="0"/>
              <a:ea typeface="MS PGothic" charset="0"/>
              <a:cs typeface="Courier New" panose="02070309020205020404" pitchFamily="49" charset="0"/>
            </a:endParaRPr>
          </a:p>
        </p:txBody>
      </p:sp>
      <p:sp>
        <p:nvSpPr>
          <p:cNvPr id="9" name="Title 1"/>
          <p:cNvSpPr txBox="1">
            <a:spLocks/>
          </p:cNvSpPr>
          <p:nvPr/>
        </p:nvSpPr>
        <p:spPr>
          <a:xfrm>
            <a:off x="5159610" y="3355029"/>
            <a:ext cx="1172392" cy="7743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ts val="1800"/>
              </a:lnSpc>
            </a:pPr>
            <a:r>
              <a:rPr lang="en-US" sz="2000" dirty="0" smtClean="0">
                <a:latin typeface="Courier New" panose="02070309020205020404" pitchFamily="49" charset="0"/>
                <a:ea typeface="MS PGothic" charset="0"/>
                <a:cs typeface="Courier New" panose="02070309020205020404" pitchFamily="49" charset="0"/>
              </a:rPr>
              <a:t>2</a:t>
            </a:r>
          </a:p>
          <a:p>
            <a:pPr algn="ctr">
              <a:lnSpc>
                <a:spcPts val="1800"/>
              </a:lnSpc>
            </a:pPr>
            <a:r>
              <a:rPr lang="en-US" sz="2000" dirty="0" smtClean="0">
                <a:latin typeface="Courier New" panose="02070309020205020404" pitchFamily="49" charset="0"/>
                <a:ea typeface="MS PGothic" charset="0"/>
                <a:cs typeface="Courier New" panose="02070309020205020404" pitchFamily="49" charset="0"/>
              </a:rPr>
              <a:t>years</a:t>
            </a:r>
            <a:endParaRPr lang="en-US" sz="2000" dirty="0">
              <a:latin typeface="Courier New" panose="02070309020205020404" pitchFamily="49" charset="0"/>
              <a:ea typeface="MS PGothic" charset="0"/>
              <a:cs typeface="Courier New" panose="02070309020205020404" pitchFamily="49" charset="0"/>
            </a:endParaRPr>
          </a:p>
        </p:txBody>
      </p:sp>
      <p:sp>
        <p:nvSpPr>
          <p:cNvPr id="10" name="Title 1"/>
          <p:cNvSpPr txBox="1">
            <a:spLocks/>
          </p:cNvSpPr>
          <p:nvPr/>
        </p:nvSpPr>
        <p:spPr>
          <a:xfrm>
            <a:off x="6538706" y="3355029"/>
            <a:ext cx="1172392" cy="77438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ts val="1800"/>
              </a:lnSpc>
            </a:pPr>
            <a:r>
              <a:rPr lang="en-US" sz="2000" dirty="0" smtClean="0">
                <a:latin typeface="Courier New" panose="02070309020205020404" pitchFamily="49" charset="0"/>
                <a:ea typeface="MS PGothic" charset="0"/>
                <a:cs typeface="Courier New" panose="02070309020205020404" pitchFamily="49" charset="0"/>
              </a:rPr>
              <a:t>10</a:t>
            </a:r>
          </a:p>
          <a:p>
            <a:pPr algn="ctr">
              <a:lnSpc>
                <a:spcPts val="1800"/>
              </a:lnSpc>
            </a:pPr>
            <a:r>
              <a:rPr lang="en-US" sz="2000" dirty="0" smtClean="0">
                <a:latin typeface="Courier New" panose="02070309020205020404" pitchFamily="49" charset="0"/>
                <a:ea typeface="MS PGothic" charset="0"/>
                <a:cs typeface="Courier New" panose="02070309020205020404" pitchFamily="49" charset="0"/>
              </a:rPr>
              <a:t>years</a:t>
            </a:r>
            <a:endParaRPr lang="en-US" sz="2000" dirty="0">
              <a:latin typeface="Courier New" panose="02070309020205020404" pitchFamily="49" charset="0"/>
              <a:ea typeface="MS PGothic" charset="0"/>
              <a:cs typeface="Courier New" panose="02070309020205020404" pitchFamily="49" charset="0"/>
            </a:endParaRPr>
          </a:p>
        </p:txBody>
      </p:sp>
      <p:grpSp>
        <p:nvGrpSpPr>
          <p:cNvPr id="12" name="Group 11"/>
          <p:cNvGrpSpPr/>
          <p:nvPr/>
        </p:nvGrpSpPr>
        <p:grpSpPr>
          <a:xfrm>
            <a:off x="4253377" y="4281584"/>
            <a:ext cx="2984858" cy="2238353"/>
            <a:chOff x="2719229" y="1373463"/>
            <a:chExt cx="2984858" cy="2238353"/>
          </a:xfrm>
        </p:grpSpPr>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98799" y="2145435"/>
              <a:ext cx="1260963" cy="1466381"/>
            </a:xfrm>
            <a:prstGeom prst="rect">
              <a:avLst/>
            </a:prstGeom>
          </p:spPr>
        </p:pic>
        <p:sp>
          <p:nvSpPr>
            <p:cNvPr id="14" name="TextBox 13"/>
            <p:cNvSpPr txBox="1"/>
            <p:nvPr/>
          </p:nvSpPr>
          <p:spPr>
            <a:xfrm>
              <a:off x="2719229" y="1373463"/>
              <a:ext cx="2984858" cy="804066"/>
            </a:xfrm>
            <a:prstGeom prst="rect">
              <a:avLst/>
            </a:prstGeom>
            <a:noFill/>
          </p:spPr>
          <p:txBody>
            <a:bodyPr wrap="square" rtlCol="0">
              <a:spAutoFit/>
            </a:bodyPr>
            <a:lstStyle/>
            <a:p>
              <a:pPr algn="ctr">
                <a:lnSpc>
                  <a:spcPts val="1800"/>
                </a:lnSpc>
              </a:pPr>
              <a:r>
                <a:rPr lang="en-US" sz="2000" dirty="0" smtClean="0">
                  <a:latin typeface="Courier New" panose="02070309020205020404" pitchFamily="49" charset="0"/>
                  <a:cs typeface="Courier New" panose="02070309020205020404" pitchFamily="49" charset="0"/>
                </a:rPr>
                <a:t>Connections</a:t>
              </a:r>
            </a:p>
            <a:p>
              <a:pPr algn="ctr">
                <a:lnSpc>
                  <a:spcPts val="1800"/>
                </a:lnSpc>
              </a:pPr>
              <a:r>
                <a:rPr lang="en-US" sz="2000" dirty="0" smtClean="0">
                  <a:latin typeface="Courier New" panose="02070309020205020404" pitchFamily="49" charset="0"/>
                  <a:cs typeface="Courier New" panose="02070309020205020404" pitchFamily="49" charset="0"/>
                </a:rPr>
                <a:t>Between</a:t>
              </a:r>
            </a:p>
            <a:p>
              <a:pPr algn="ctr">
                <a:lnSpc>
                  <a:spcPts val="1800"/>
                </a:lnSpc>
              </a:pPr>
              <a:r>
                <a:rPr lang="en-US" sz="2000" dirty="0" smtClean="0">
                  <a:latin typeface="Courier New" panose="02070309020205020404" pitchFamily="49" charset="0"/>
                  <a:cs typeface="Courier New" panose="02070309020205020404" pitchFamily="49" charset="0"/>
                </a:rPr>
                <a:t>Cells </a:t>
              </a:r>
              <a:endParaRPr lang="en-US" sz="2000" dirty="0">
                <a:latin typeface="Courier New" panose="02070309020205020404" pitchFamily="49" charset="0"/>
                <a:cs typeface="Courier New" panose="02070309020205020404" pitchFamily="49" charset="0"/>
              </a:endParaRPr>
            </a:p>
          </p:txBody>
        </p:sp>
      </p:grpSp>
      <p:grpSp>
        <p:nvGrpSpPr>
          <p:cNvPr id="16" name="Group 15"/>
          <p:cNvGrpSpPr/>
          <p:nvPr/>
        </p:nvGrpSpPr>
        <p:grpSpPr>
          <a:xfrm>
            <a:off x="2406964" y="4757619"/>
            <a:ext cx="1524132" cy="1370656"/>
            <a:chOff x="1773911" y="2392911"/>
            <a:chExt cx="1524132" cy="1370656"/>
          </a:xfrm>
        </p:grpSpPr>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3911" y="2586937"/>
              <a:ext cx="1524132" cy="1176630"/>
            </a:xfrm>
            <a:prstGeom prst="rect">
              <a:avLst/>
            </a:prstGeom>
          </p:spPr>
        </p:pic>
        <p:sp>
          <p:nvSpPr>
            <p:cNvPr id="18" name="TextBox 17"/>
            <p:cNvSpPr txBox="1"/>
            <p:nvPr/>
          </p:nvSpPr>
          <p:spPr>
            <a:xfrm>
              <a:off x="1821956" y="2392911"/>
              <a:ext cx="1428043" cy="374461"/>
            </a:xfrm>
            <a:prstGeom prst="rect">
              <a:avLst/>
            </a:prstGeom>
            <a:noFill/>
          </p:spPr>
          <p:txBody>
            <a:bodyPr wrap="square" rtlCol="0">
              <a:spAutoFit/>
            </a:bodyPr>
            <a:lstStyle/>
            <a:p>
              <a:pPr algn="ctr">
                <a:lnSpc>
                  <a:spcPts val="2200"/>
                </a:lnSpc>
              </a:pPr>
              <a:r>
                <a:rPr lang="en-US" sz="2000" dirty="0" smtClean="0">
                  <a:latin typeface="Courier New" panose="02070309020205020404" pitchFamily="49" charset="0"/>
                  <a:cs typeface="Courier New" panose="02070309020205020404" pitchFamily="49" charset="0"/>
                </a:rPr>
                <a:t>Cells</a:t>
              </a:r>
              <a:endParaRPr lang="en-US" sz="2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8566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2656846" y="-28166"/>
            <a:ext cx="3658215" cy="1325563"/>
          </a:xfrm>
        </p:spPr>
        <p:txBody>
          <a:bodyPr/>
          <a:lstStyle/>
          <a:p>
            <a:r>
              <a:rPr lang="en-US" dirty="0" smtClean="0">
                <a:latin typeface="Courier New" panose="02070309020205020404" pitchFamily="49" charset="0"/>
                <a:ea typeface="MS PGothic" charset="0"/>
                <a:cs typeface="Courier New" panose="02070309020205020404" pitchFamily="49" charset="0"/>
              </a:rPr>
              <a:t>A Real Neuron</a:t>
            </a:r>
            <a:endParaRPr lang="en-US" dirty="0">
              <a:latin typeface="Courier New" panose="02070309020205020404" pitchFamily="49" charset="0"/>
              <a:ea typeface="MS PGothic" charset="0"/>
              <a:cs typeface="Courier New" panose="02070309020205020404" pitchFamily="49" charset="0"/>
            </a:endParaRPr>
          </a:p>
        </p:txBody>
      </p:sp>
      <p:pic>
        <p:nvPicPr>
          <p:cNvPr id="15363" name="Picture 3" descr="Neuron1_McNeil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0605" y="1018134"/>
            <a:ext cx="3770696" cy="56540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6062177" y="6464657"/>
            <a:ext cx="3081824" cy="246221"/>
          </a:xfrm>
          <a:prstGeom prst="rect">
            <a:avLst/>
          </a:prstGeom>
          <a:noFill/>
        </p:spPr>
        <p:txBody>
          <a:bodyPr wrap="square" rtlCol="0">
            <a:spAutoFit/>
          </a:bodyPr>
          <a:lstStyle/>
          <a:p>
            <a:pPr algn="r"/>
            <a:r>
              <a:rPr lang="en-US" sz="1000" dirty="0" smtClean="0">
                <a:solidFill>
                  <a:schemeClr val="bg2">
                    <a:lumMod val="65000"/>
                    <a:lumOff val="35000"/>
                  </a:schemeClr>
                </a:solidFill>
                <a:latin typeface="Arial" charset="0"/>
              </a:rPr>
              <a:t>© Baylor College of Medicine\Robert S. McNeil.</a:t>
            </a:r>
            <a:endParaRPr lang="en-US" sz="1000" dirty="0">
              <a:solidFill>
                <a:schemeClr val="bg2">
                  <a:lumMod val="65000"/>
                  <a:lumOff val="35000"/>
                </a:schemeClr>
              </a:solidFill>
            </a:endParaRPr>
          </a:p>
        </p:txBody>
      </p:sp>
    </p:spTree>
    <p:extLst>
      <p:ext uri="{BB962C8B-B14F-4D97-AF65-F5344CB8AC3E}">
        <p14:creationId xmlns:p14="http://schemas.microsoft.com/office/powerpoint/2010/main" val="150274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12395" y="2081526"/>
            <a:ext cx="6526333" cy="2585323"/>
          </a:xfrm>
          <a:prstGeom prst="rect">
            <a:avLst/>
          </a:prstGeom>
          <a:noFill/>
        </p:spPr>
        <p:txBody>
          <a:bodyPr wrap="square" rtlCol="0">
            <a:spAutoFit/>
          </a:bodyPr>
          <a:lstStyle/>
          <a:p>
            <a:pPr algn="ctr"/>
            <a:r>
              <a:rPr lang="en-US" sz="5400" dirty="0" smtClean="0">
                <a:solidFill>
                  <a:schemeClr val="bg1"/>
                </a:solidFill>
                <a:latin typeface="Courier New" panose="02070309020205020404" pitchFamily="49" charset="0"/>
                <a:cs typeface="Courier New" panose="02070309020205020404" pitchFamily="49" charset="0"/>
              </a:rPr>
              <a:t>How do neurons</a:t>
            </a:r>
          </a:p>
          <a:p>
            <a:pPr algn="ctr"/>
            <a:r>
              <a:rPr lang="en-US" sz="5400" dirty="0" smtClean="0">
                <a:solidFill>
                  <a:schemeClr val="bg1"/>
                </a:solidFill>
                <a:latin typeface="Courier New" panose="02070309020205020404" pitchFamily="49" charset="0"/>
                <a:cs typeface="Courier New" panose="02070309020205020404" pitchFamily="49" charset="0"/>
              </a:rPr>
              <a:t>talk to each other?</a:t>
            </a:r>
            <a:endParaRPr lang="en-US" sz="5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197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20000"/>
                                  </p:iterate>
                                  <p:childTnLst>
                                    <p:set>
                                      <p:cBhvr>
                                        <p:cTn id="6" dur="1" fill="hold">
                                          <p:stCondLst>
                                            <p:cond delay="0"/>
                                          </p:stCondLst>
                                        </p:cTn>
                                        <p:tgtEl>
                                          <p:spTgt spid="2"/>
                                        </p:tgtEl>
                                        <p:attrNameLst>
                                          <p:attrName>style.visibility</p:attrName>
                                        </p:attrNameLst>
                                      </p:cBhvr>
                                      <p:to>
                                        <p:strVal val="visible"/>
                                      </p:to>
                                    </p:set>
                                    <p:set>
                                      <p:cBhvr>
                                        <p:cTn id="7" dur="227" fill="hold">
                                          <p:stCondLst>
                                            <p:cond delay="0"/>
                                          </p:stCondLst>
                                        </p:cTn>
                                        <p:tgtEl>
                                          <p:spTgt spid="2"/>
                                        </p:tgtEl>
                                        <p:attrNameLst>
                                          <p:attrName>style.rotation</p:attrName>
                                        </p:attrNameLst>
                                      </p:cBhvr>
                                      <p:to>
                                        <p:strVal val="-45.0"/>
                                      </p:to>
                                    </p:set>
                                    <p:anim calcmode="lin" valueType="num">
                                      <p:cBhvr>
                                        <p:cTn id="8" dur="227" fill="hold">
                                          <p:stCondLst>
                                            <p:cond delay="227"/>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869762" y="158649"/>
            <a:ext cx="7886700" cy="899874"/>
          </a:xfrm>
        </p:spPr>
        <p:txBody>
          <a:bodyPr/>
          <a:lstStyle/>
          <a:p>
            <a:r>
              <a:rPr lang="en-US" dirty="0">
                <a:latin typeface="Courier New" panose="02070309020205020404" pitchFamily="49" charset="0"/>
                <a:ea typeface="MS PGothic" charset="0"/>
                <a:cs typeface="Courier New" panose="02070309020205020404" pitchFamily="49" charset="0"/>
              </a:rPr>
              <a:t>Typical Structure of Neurons </a:t>
            </a:r>
          </a:p>
        </p:txBody>
      </p:sp>
      <p:grpSp>
        <p:nvGrpSpPr>
          <p:cNvPr id="4" name="Group 3"/>
          <p:cNvGrpSpPr/>
          <p:nvPr/>
        </p:nvGrpSpPr>
        <p:grpSpPr>
          <a:xfrm>
            <a:off x="428871" y="857168"/>
            <a:ext cx="3435201" cy="5935602"/>
            <a:chOff x="2749289" y="857168"/>
            <a:chExt cx="3435201" cy="5935602"/>
          </a:xfrm>
        </p:grpSpPr>
        <p:pic>
          <p:nvPicPr>
            <p:cNvPr id="21506" name="Picture 3" descr="NeuronStru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9289" y="857168"/>
              <a:ext cx="3435201" cy="593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749289" y="1248697"/>
              <a:ext cx="1717600" cy="31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255514" y="1386349"/>
            <a:ext cx="4214282" cy="4621161"/>
            <a:chOff x="4255514" y="1386349"/>
            <a:chExt cx="4214282" cy="4621161"/>
          </a:xfrm>
        </p:grpSpPr>
        <p:sp>
          <p:nvSpPr>
            <p:cNvPr id="7" name="Freeform 6"/>
            <p:cNvSpPr/>
            <p:nvPr/>
          </p:nvSpPr>
          <p:spPr>
            <a:xfrm>
              <a:off x="5484666" y="1386349"/>
              <a:ext cx="906803" cy="2212258"/>
            </a:xfrm>
            <a:custGeom>
              <a:avLst/>
              <a:gdLst>
                <a:gd name="connsiteX0" fmla="*/ 550607 w 906803"/>
                <a:gd name="connsiteY0" fmla="*/ 0 h 2212258"/>
                <a:gd name="connsiteX1" fmla="*/ 884903 w 906803"/>
                <a:gd name="connsiteY1" fmla="*/ 1081548 h 2212258"/>
                <a:gd name="connsiteX2" fmla="*/ 0 w 906803"/>
                <a:gd name="connsiteY2" fmla="*/ 2212258 h 2212258"/>
              </a:gdLst>
              <a:ahLst/>
              <a:cxnLst>
                <a:cxn ang="0">
                  <a:pos x="connsiteX0" y="connsiteY0"/>
                </a:cxn>
                <a:cxn ang="0">
                  <a:pos x="connsiteX1" y="connsiteY1"/>
                </a:cxn>
                <a:cxn ang="0">
                  <a:pos x="connsiteX2" y="connsiteY2"/>
                </a:cxn>
              </a:cxnLst>
              <a:rect l="l" t="t" r="r" b="b"/>
              <a:pathLst>
                <a:path w="906803" h="2212258">
                  <a:moveTo>
                    <a:pt x="550607" y="0"/>
                  </a:moveTo>
                  <a:cubicBezTo>
                    <a:pt x="763639" y="356419"/>
                    <a:pt x="976671" y="712838"/>
                    <a:pt x="884903" y="1081548"/>
                  </a:cubicBezTo>
                  <a:cubicBezTo>
                    <a:pt x="793135" y="1450258"/>
                    <a:pt x="396567" y="1831258"/>
                    <a:pt x="0" y="2212258"/>
                  </a:cubicBezTo>
                </a:path>
              </a:pathLst>
            </a:custGeom>
            <a:noFill/>
            <a:ln w="38100">
              <a:solidFill>
                <a:schemeClr val="tx1"/>
              </a:solidFill>
              <a:headEnd type="oval"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255514" y="3677265"/>
              <a:ext cx="1003010" cy="2330245"/>
            </a:xfrm>
            <a:custGeom>
              <a:avLst/>
              <a:gdLst>
                <a:gd name="connsiteX0" fmla="*/ 970541 w 970541"/>
                <a:gd name="connsiteY0" fmla="*/ 0 h 2330245"/>
                <a:gd name="connsiteX1" fmla="*/ 321612 w 970541"/>
                <a:gd name="connsiteY1" fmla="*/ 560438 h 2330245"/>
                <a:gd name="connsiteX2" fmla="*/ 26645 w 970541"/>
                <a:gd name="connsiteY2" fmla="*/ 1435509 h 2330245"/>
                <a:gd name="connsiteX3" fmla="*/ 970541 w 970541"/>
                <a:gd name="connsiteY3" fmla="*/ 2330245 h 2330245"/>
                <a:gd name="connsiteX0" fmla="*/ 943896 w 943896"/>
                <a:gd name="connsiteY0" fmla="*/ 0 h 2330245"/>
                <a:gd name="connsiteX1" fmla="*/ 0 w 943896"/>
                <a:gd name="connsiteY1" fmla="*/ 1435509 h 2330245"/>
                <a:gd name="connsiteX2" fmla="*/ 943896 w 943896"/>
                <a:gd name="connsiteY2" fmla="*/ 2330245 h 2330245"/>
                <a:gd name="connsiteX0" fmla="*/ 944029 w 944029"/>
                <a:gd name="connsiteY0" fmla="*/ 0 h 2330245"/>
                <a:gd name="connsiteX1" fmla="*/ 133 w 944029"/>
                <a:gd name="connsiteY1" fmla="*/ 1435509 h 2330245"/>
                <a:gd name="connsiteX2" fmla="*/ 944029 w 944029"/>
                <a:gd name="connsiteY2" fmla="*/ 2330245 h 2330245"/>
                <a:gd name="connsiteX0" fmla="*/ 1003010 w 1003010"/>
                <a:gd name="connsiteY0" fmla="*/ 0 h 2330245"/>
                <a:gd name="connsiteX1" fmla="*/ 120 w 1003010"/>
                <a:gd name="connsiteY1" fmla="*/ 1268361 h 2330245"/>
                <a:gd name="connsiteX2" fmla="*/ 1003010 w 1003010"/>
                <a:gd name="connsiteY2" fmla="*/ 2330245 h 2330245"/>
              </a:gdLst>
              <a:ahLst/>
              <a:cxnLst>
                <a:cxn ang="0">
                  <a:pos x="connsiteX0" y="connsiteY0"/>
                </a:cxn>
                <a:cxn ang="0">
                  <a:pos x="connsiteX1" y="connsiteY1"/>
                </a:cxn>
                <a:cxn ang="0">
                  <a:pos x="connsiteX2" y="connsiteY2"/>
                </a:cxn>
              </a:cxnLst>
              <a:rect l="l" t="t" r="r" b="b"/>
              <a:pathLst>
                <a:path w="1003010" h="2330245">
                  <a:moveTo>
                    <a:pt x="1003010" y="0"/>
                  </a:moveTo>
                  <a:cubicBezTo>
                    <a:pt x="806365" y="299064"/>
                    <a:pt x="9953" y="712839"/>
                    <a:pt x="120" y="1268361"/>
                  </a:cubicBezTo>
                  <a:cubicBezTo>
                    <a:pt x="-9713" y="1823883"/>
                    <a:pt x="585139" y="2030361"/>
                    <a:pt x="1003010" y="2330245"/>
                  </a:cubicBezTo>
                </a:path>
              </a:pathLst>
            </a:custGeom>
            <a:noFill/>
            <a:ln w="38100">
              <a:solidFill>
                <a:schemeClr val="tx1"/>
              </a:solidFill>
              <a:headEnd type="oval"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69642" y="2813777"/>
              <a:ext cx="2900154" cy="1569660"/>
            </a:xfrm>
            <a:prstGeom prst="rect">
              <a:avLst/>
            </a:prstGeom>
            <a:noFill/>
          </p:spPr>
          <p:txBody>
            <a:bodyPr wrap="none" rtlCol="0">
              <a:spAutoFit/>
            </a:bodyPr>
            <a:lstStyle/>
            <a:p>
              <a:pPr algn="ctr"/>
              <a:r>
                <a:rPr lang="en-US" sz="3200" dirty="0" smtClean="0">
                  <a:latin typeface="Courier New" panose="02070309020205020404" pitchFamily="49" charset="0"/>
                  <a:cs typeface="Courier New" panose="02070309020205020404" pitchFamily="49" charset="0"/>
                </a:rPr>
                <a:t>Flow</a:t>
              </a:r>
            </a:p>
            <a:p>
              <a:pPr algn="ctr"/>
              <a:r>
                <a:rPr lang="en-US" sz="3200" dirty="0" smtClean="0">
                  <a:latin typeface="Courier New" panose="02070309020205020404" pitchFamily="49" charset="0"/>
                  <a:cs typeface="Courier New" panose="02070309020205020404" pitchFamily="49" charset="0"/>
                </a:rPr>
                <a:t>of</a:t>
              </a:r>
            </a:p>
            <a:p>
              <a:pPr algn="ctr"/>
              <a:r>
                <a:rPr lang="en-US" sz="3200" dirty="0" smtClean="0">
                  <a:latin typeface="Courier New" panose="02070309020205020404" pitchFamily="49" charset="0"/>
                  <a:cs typeface="Courier New" panose="02070309020205020404" pitchFamily="49" charset="0"/>
                </a:rPr>
                <a:t>Information</a:t>
              </a:r>
              <a:endParaRPr lang="en-US" sz="32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55556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869762" y="158649"/>
            <a:ext cx="7886700" cy="899874"/>
          </a:xfrm>
        </p:spPr>
        <p:txBody>
          <a:bodyPr/>
          <a:lstStyle/>
          <a:p>
            <a:r>
              <a:rPr lang="en-US" dirty="0">
                <a:latin typeface="Courier New" panose="02070309020205020404" pitchFamily="49" charset="0"/>
                <a:ea typeface="MS PGothic" charset="0"/>
                <a:cs typeface="Courier New" panose="02070309020205020404" pitchFamily="49" charset="0"/>
              </a:rPr>
              <a:t>Typical Structure of Neurons </a:t>
            </a:r>
          </a:p>
        </p:txBody>
      </p:sp>
      <p:grpSp>
        <p:nvGrpSpPr>
          <p:cNvPr id="4" name="Group 3"/>
          <p:cNvGrpSpPr/>
          <p:nvPr/>
        </p:nvGrpSpPr>
        <p:grpSpPr>
          <a:xfrm>
            <a:off x="428871" y="857168"/>
            <a:ext cx="3435201" cy="5935602"/>
            <a:chOff x="2749289" y="857168"/>
            <a:chExt cx="3435201" cy="5935602"/>
          </a:xfrm>
        </p:grpSpPr>
        <p:pic>
          <p:nvPicPr>
            <p:cNvPr id="21506" name="Picture 3" descr="NeuronStru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9289" y="857168"/>
              <a:ext cx="3435201" cy="593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749289" y="1248697"/>
              <a:ext cx="1717600" cy="31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4345857" y="655181"/>
            <a:ext cx="4208207" cy="2611003"/>
            <a:chOff x="4345857" y="2198842"/>
            <a:chExt cx="4208207" cy="2611003"/>
          </a:xfrm>
        </p:grpSpPr>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345857" y="2840092"/>
              <a:ext cx="4208207" cy="196975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5501147" y="2198842"/>
              <a:ext cx="2015614" cy="8998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smtClean="0">
                  <a:latin typeface="Courier New" panose="02070309020205020404" pitchFamily="49" charset="0"/>
                  <a:ea typeface="MS PGothic" charset="0"/>
                  <a:cs typeface="Courier New" panose="02070309020205020404" pitchFamily="49" charset="0"/>
                </a:rPr>
                <a:t>Synapse</a:t>
              </a:r>
              <a:endParaRPr lang="en-US" sz="2800" dirty="0">
                <a:latin typeface="Courier New" panose="02070309020205020404" pitchFamily="49" charset="0"/>
                <a:ea typeface="MS PGothic" charset="0"/>
                <a:cs typeface="Courier New" panose="02070309020205020404" pitchFamily="49" charset="0"/>
              </a:endParaRPr>
            </a:p>
          </p:txBody>
        </p:sp>
      </p:grpSp>
      <p:grpSp>
        <p:nvGrpSpPr>
          <p:cNvPr id="6" name="Group 5"/>
          <p:cNvGrpSpPr/>
          <p:nvPr/>
        </p:nvGrpSpPr>
        <p:grpSpPr>
          <a:xfrm>
            <a:off x="4579372" y="3560842"/>
            <a:ext cx="3741176" cy="3052416"/>
            <a:chOff x="4638366" y="3560842"/>
            <a:chExt cx="3741176" cy="3052416"/>
          </a:xfrm>
        </p:grpSpPr>
        <p:pic>
          <p:nvPicPr>
            <p:cNvPr id="10" name="Picture 3" descr="Vescicles_Carvalh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0038" y="4172088"/>
              <a:ext cx="3057833" cy="2441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itle 1"/>
            <p:cNvSpPr txBox="1">
              <a:spLocks/>
            </p:cNvSpPr>
            <p:nvPr/>
          </p:nvSpPr>
          <p:spPr>
            <a:xfrm>
              <a:off x="4638366" y="3560842"/>
              <a:ext cx="3741176" cy="89987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smtClean="0">
                  <a:latin typeface="Courier New" panose="02070309020205020404" pitchFamily="49" charset="0"/>
                  <a:ea typeface="MS PGothic" charset="0"/>
                  <a:cs typeface="Courier New" panose="02070309020205020404" pitchFamily="49" charset="0"/>
                </a:rPr>
                <a:t>Neurotransmitter</a:t>
              </a:r>
              <a:endParaRPr lang="en-US" sz="2800" dirty="0">
                <a:latin typeface="Courier New" panose="02070309020205020404" pitchFamily="49" charset="0"/>
                <a:ea typeface="MS PGothic" charset="0"/>
                <a:cs typeface="Courier New" panose="02070309020205020404" pitchFamily="49" charset="0"/>
              </a:endParaRPr>
            </a:p>
          </p:txBody>
        </p:sp>
      </p:grpSp>
    </p:spTree>
    <p:extLst>
      <p:ext uri="{BB962C8B-B14F-4D97-AF65-F5344CB8AC3E}">
        <p14:creationId xmlns:p14="http://schemas.microsoft.com/office/powerpoint/2010/main" val="46188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869762" y="158649"/>
            <a:ext cx="7886700" cy="899874"/>
          </a:xfrm>
        </p:spPr>
        <p:txBody>
          <a:bodyPr/>
          <a:lstStyle/>
          <a:p>
            <a:r>
              <a:rPr lang="en-US" dirty="0">
                <a:latin typeface="Courier New" panose="02070309020205020404" pitchFamily="49" charset="0"/>
                <a:ea typeface="MS PGothic" charset="0"/>
                <a:cs typeface="Courier New" panose="02070309020205020404" pitchFamily="49" charset="0"/>
              </a:rPr>
              <a:t>Typical Structure of Neurons </a:t>
            </a:r>
          </a:p>
        </p:txBody>
      </p:sp>
      <p:grpSp>
        <p:nvGrpSpPr>
          <p:cNvPr id="4" name="Group 3"/>
          <p:cNvGrpSpPr/>
          <p:nvPr/>
        </p:nvGrpSpPr>
        <p:grpSpPr>
          <a:xfrm>
            <a:off x="428871" y="857168"/>
            <a:ext cx="3435201" cy="5935602"/>
            <a:chOff x="2749289" y="857168"/>
            <a:chExt cx="3435201" cy="5935602"/>
          </a:xfrm>
        </p:grpSpPr>
        <p:pic>
          <p:nvPicPr>
            <p:cNvPr id="21506" name="Picture 3" descr="NeuronStru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9289" y="857168"/>
              <a:ext cx="3435201" cy="593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749289" y="1248697"/>
              <a:ext cx="1717600" cy="31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672227" y="2148716"/>
            <a:ext cx="1966203" cy="1303679"/>
            <a:chOff x="6790259" y="1738035"/>
            <a:chExt cx="1966203" cy="1303679"/>
          </a:xfrm>
        </p:grpSpPr>
        <p:pic>
          <p:nvPicPr>
            <p:cNvPr id="3082" name="Picture 10" descr="Image result for bic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259" y="1738035"/>
              <a:ext cx="1966203" cy="13036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6790259" y="1738035"/>
              <a:ext cx="1966203" cy="130367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6536205" y="4975425"/>
            <a:ext cx="2497396" cy="1172222"/>
            <a:chOff x="6406631" y="4710331"/>
            <a:chExt cx="2497396" cy="1172222"/>
          </a:xfrm>
        </p:grpSpPr>
        <p:pic>
          <p:nvPicPr>
            <p:cNvPr id="23"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406631" y="4710331"/>
              <a:ext cx="2497396" cy="116896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406631" y="4713587"/>
              <a:ext cx="2497396" cy="11689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4099436" y="1294230"/>
            <a:ext cx="4873539" cy="2470523"/>
            <a:chOff x="4099436" y="1294230"/>
            <a:chExt cx="4873539" cy="2470523"/>
          </a:xfrm>
        </p:grpSpPr>
        <p:grpSp>
          <p:nvGrpSpPr>
            <p:cNvPr id="14" name="Group 13"/>
            <p:cNvGrpSpPr/>
            <p:nvPr/>
          </p:nvGrpSpPr>
          <p:grpSpPr>
            <a:xfrm>
              <a:off x="4397127" y="1797029"/>
              <a:ext cx="1309431" cy="1967724"/>
              <a:chOff x="5000835" y="1160873"/>
              <a:chExt cx="1309431" cy="1967724"/>
            </a:xfrm>
          </p:grpSpPr>
          <p:pic>
            <p:nvPicPr>
              <p:cNvPr id="3080" name="Picture 8" descr="Image result for arm lift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835" y="1160873"/>
                <a:ext cx="1309431" cy="196772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000835" y="1160873"/>
                <a:ext cx="1309431" cy="19677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itle 1"/>
            <p:cNvSpPr txBox="1">
              <a:spLocks/>
            </p:cNvSpPr>
            <p:nvPr/>
          </p:nvSpPr>
          <p:spPr>
            <a:xfrm>
              <a:off x="4099436" y="1294230"/>
              <a:ext cx="4873539" cy="391529"/>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latin typeface="Courier New" panose="02070309020205020404" pitchFamily="49" charset="0"/>
                  <a:ea typeface="MS PGothic" charset="0"/>
                  <a:cs typeface="Courier New" panose="02070309020205020404" pitchFamily="49" charset="0"/>
                </a:rPr>
                <a:t>Muscles can get stronger…</a:t>
              </a:r>
              <a:endParaRPr lang="en-US" sz="2400" dirty="0">
                <a:latin typeface="Courier New" panose="02070309020205020404" pitchFamily="49" charset="0"/>
                <a:ea typeface="MS PGothic" charset="0"/>
                <a:cs typeface="Courier New" panose="02070309020205020404" pitchFamily="49" charset="0"/>
              </a:endParaRPr>
            </a:p>
          </p:txBody>
        </p:sp>
        <p:sp>
          <p:nvSpPr>
            <p:cNvPr id="20" name="Right Arrow 19"/>
            <p:cNvSpPr/>
            <p:nvPr/>
          </p:nvSpPr>
          <p:spPr>
            <a:xfrm>
              <a:off x="5854821" y="2623574"/>
              <a:ext cx="710592" cy="353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693791" y="4484804"/>
            <a:ext cx="5195609" cy="1664472"/>
            <a:chOff x="3693791" y="4484804"/>
            <a:chExt cx="5195609" cy="1664472"/>
          </a:xfrm>
        </p:grpSpPr>
        <p:grpSp>
          <p:nvGrpSpPr>
            <p:cNvPr id="19" name="Group 18"/>
            <p:cNvGrpSpPr/>
            <p:nvPr/>
          </p:nvGrpSpPr>
          <p:grpSpPr>
            <a:xfrm>
              <a:off x="3693791" y="4977054"/>
              <a:ext cx="1744317" cy="1172222"/>
              <a:chOff x="3997721" y="4710331"/>
              <a:chExt cx="1744317" cy="1172222"/>
            </a:xfrm>
          </p:grpSpPr>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7721" y="4710331"/>
                <a:ext cx="1744317" cy="1172222"/>
              </a:xfrm>
              <a:prstGeom prst="rect">
                <a:avLst/>
              </a:prstGeom>
            </p:spPr>
          </p:pic>
          <p:sp>
            <p:nvSpPr>
              <p:cNvPr id="17" name="Rectangle 16"/>
              <p:cNvSpPr/>
              <p:nvPr/>
            </p:nvSpPr>
            <p:spPr>
              <a:xfrm>
                <a:off x="3997721" y="4710331"/>
                <a:ext cx="1744317" cy="116896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itle 1"/>
            <p:cNvSpPr txBox="1">
              <a:spLocks/>
            </p:cNvSpPr>
            <p:nvPr/>
          </p:nvSpPr>
          <p:spPr>
            <a:xfrm>
              <a:off x="4015861" y="4484804"/>
              <a:ext cx="4873539" cy="391529"/>
            </a:xfrm>
            <a:prstGeom prst="rect">
              <a:avLst/>
            </a:prstGeom>
          </p:spPr>
          <p:txBody>
            <a:bodyPr vert="horz" lIns="91440" tIns="45720" rIns="91440" bIns="45720" rtlCol="0" anchor="ct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latin typeface="Courier New" panose="02070309020205020404" pitchFamily="49" charset="0"/>
                  <a:ea typeface="MS PGothic" charset="0"/>
                  <a:cs typeface="Courier New" panose="02070309020205020404" pitchFamily="49" charset="0"/>
                </a:rPr>
                <a:t>Synapses can get stronger…</a:t>
              </a:r>
              <a:endParaRPr lang="en-US" sz="2400" dirty="0">
                <a:latin typeface="Courier New" panose="02070309020205020404" pitchFamily="49" charset="0"/>
                <a:ea typeface="MS PGothic" charset="0"/>
                <a:cs typeface="Courier New" panose="02070309020205020404" pitchFamily="49" charset="0"/>
              </a:endParaRPr>
            </a:p>
          </p:txBody>
        </p:sp>
        <p:sp>
          <p:nvSpPr>
            <p:cNvPr id="32" name="Right Arrow 31"/>
            <p:cNvSpPr/>
            <p:nvPr/>
          </p:nvSpPr>
          <p:spPr>
            <a:xfrm>
              <a:off x="5639067" y="5384556"/>
              <a:ext cx="710592" cy="353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483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6" presetClass="emph" presetSubtype="0" repeatCount="5000" autoRev="1" fill="hold" nodeType="afterEffect">
                                  <p:stCondLst>
                                    <p:cond delay="0"/>
                                  </p:stCondLst>
                                  <p:childTnLst>
                                    <p:animScale>
                                      <p:cBhvr>
                                        <p:cTn id="25" dur="500" fill="hold"/>
                                        <p:tgtEl>
                                          <p:spTgt spid="1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869762" y="158649"/>
            <a:ext cx="7886700" cy="899874"/>
          </a:xfrm>
        </p:spPr>
        <p:txBody>
          <a:bodyPr/>
          <a:lstStyle/>
          <a:p>
            <a:r>
              <a:rPr lang="en-US" dirty="0">
                <a:latin typeface="Courier New" panose="02070309020205020404" pitchFamily="49" charset="0"/>
                <a:ea typeface="MS PGothic" charset="0"/>
                <a:cs typeface="Courier New" panose="02070309020205020404" pitchFamily="49" charset="0"/>
              </a:rPr>
              <a:t>Typical Structure of Neurons </a:t>
            </a:r>
          </a:p>
        </p:txBody>
      </p:sp>
      <p:grpSp>
        <p:nvGrpSpPr>
          <p:cNvPr id="4" name="Group 3"/>
          <p:cNvGrpSpPr/>
          <p:nvPr/>
        </p:nvGrpSpPr>
        <p:grpSpPr>
          <a:xfrm>
            <a:off x="428871" y="857168"/>
            <a:ext cx="3435201" cy="5935602"/>
            <a:chOff x="2749289" y="857168"/>
            <a:chExt cx="3435201" cy="5935602"/>
          </a:xfrm>
        </p:grpSpPr>
        <p:pic>
          <p:nvPicPr>
            <p:cNvPr id="21506" name="Picture 3" descr="NeuronStru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9289" y="857168"/>
              <a:ext cx="3435201" cy="593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749289" y="1248697"/>
              <a:ext cx="1717600" cy="31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672227" y="2148716"/>
            <a:ext cx="1966203" cy="1303679"/>
            <a:chOff x="6790259" y="1738035"/>
            <a:chExt cx="1966203" cy="1303679"/>
          </a:xfrm>
        </p:grpSpPr>
        <p:pic>
          <p:nvPicPr>
            <p:cNvPr id="3082" name="Picture 10" descr="Image result for bic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259" y="1738035"/>
              <a:ext cx="1966203" cy="13036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6790259" y="1738035"/>
              <a:ext cx="1966203" cy="130367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4099436" y="1294230"/>
            <a:ext cx="4873539" cy="2470523"/>
            <a:chOff x="4099436" y="1294230"/>
            <a:chExt cx="4873539" cy="2470523"/>
          </a:xfrm>
        </p:grpSpPr>
        <p:grpSp>
          <p:nvGrpSpPr>
            <p:cNvPr id="14" name="Group 13"/>
            <p:cNvGrpSpPr/>
            <p:nvPr/>
          </p:nvGrpSpPr>
          <p:grpSpPr>
            <a:xfrm>
              <a:off x="4397127" y="1797029"/>
              <a:ext cx="1309431" cy="1967724"/>
              <a:chOff x="5000835" y="1160873"/>
              <a:chExt cx="1309431" cy="1967724"/>
            </a:xfrm>
          </p:grpSpPr>
          <p:pic>
            <p:nvPicPr>
              <p:cNvPr id="3080" name="Picture 8" descr="Image result for arm lif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835" y="1160873"/>
                <a:ext cx="1309431" cy="196772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000835" y="1160873"/>
                <a:ext cx="1309431" cy="19677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itle 1"/>
            <p:cNvSpPr txBox="1">
              <a:spLocks/>
            </p:cNvSpPr>
            <p:nvPr/>
          </p:nvSpPr>
          <p:spPr>
            <a:xfrm>
              <a:off x="4099436" y="1294230"/>
              <a:ext cx="4873539" cy="391529"/>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latin typeface="Courier New" panose="02070309020205020404" pitchFamily="49" charset="0"/>
                  <a:ea typeface="MS PGothic" charset="0"/>
                  <a:cs typeface="Courier New" panose="02070309020205020404" pitchFamily="49" charset="0"/>
                </a:rPr>
                <a:t>Muscles can get stronger…</a:t>
              </a:r>
              <a:endParaRPr lang="en-US" sz="2400" dirty="0">
                <a:latin typeface="Courier New" panose="02070309020205020404" pitchFamily="49" charset="0"/>
                <a:ea typeface="MS PGothic" charset="0"/>
                <a:cs typeface="Courier New" panose="02070309020205020404" pitchFamily="49" charset="0"/>
              </a:endParaRPr>
            </a:p>
          </p:txBody>
        </p:sp>
        <p:sp>
          <p:nvSpPr>
            <p:cNvPr id="20" name="Right Arrow 19"/>
            <p:cNvSpPr/>
            <p:nvPr/>
          </p:nvSpPr>
          <p:spPr>
            <a:xfrm>
              <a:off x="5854821" y="2623574"/>
              <a:ext cx="710592" cy="353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itle 1"/>
          <p:cNvSpPr txBox="1">
            <a:spLocks/>
          </p:cNvSpPr>
          <p:nvPr/>
        </p:nvSpPr>
        <p:spPr>
          <a:xfrm>
            <a:off x="4015861" y="4484804"/>
            <a:ext cx="4873539" cy="391529"/>
          </a:xfrm>
          <a:prstGeom prst="rect">
            <a:avLst/>
          </a:prstGeom>
        </p:spPr>
        <p:txBody>
          <a:bodyPr vert="horz" lIns="91440" tIns="45720" rIns="91440" bIns="45720" rtlCol="0" anchor="ct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latin typeface="Courier New" panose="02070309020205020404" pitchFamily="49" charset="0"/>
                <a:ea typeface="MS PGothic" charset="0"/>
                <a:cs typeface="Courier New" panose="02070309020205020404" pitchFamily="49" charset="0"/>
              </a:rPr>
              <a:t>Synapses can get stronger…</a:t>
            </a:r>
            <a:endParaRPr lang="en-US" sz="2400" dirty="0">
              <a:latin typeface="Courier New" panose="02070309020205020404" pitchFamily="49" charset="0"/>
              <a:ea typeface="MS PGothic" charset="0"/>
              <a:cs typeface="Courier New" panose="02070309020205020404" pitchFamily="49" charset="0"/>
            </a:endParaRPr>
          </a:p>
        </p:txBody>
      </p:sp>
      <p:grpSp>
        <p:nvGrpSpPr>
          <p:cNvPr id="5" name="Group 4"/>
          <p:cNvGrpSpPr/>
          <p:nvPr/>
        </p:nvGrpSpPr>
        <p:grpSpPr>
          <a:xfrm>
            <a:off x="5037328" y="4900389"/>
            <a:ext cx="2447018" cy="1752381"/>
            <a:chOff x="5051842" y="4900389"/>
            <a:chExt cx="2447018" cy="1752381"/>
          </a:xfrm>
        </p:grpSpPr>
        <p:pic>
          <p:nvPicPr>
            <p:cNvPr id="5122" name="Picture 2" descr="Image result for slee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842" y="4900389"/>
              <a:ext cx="2447018" cy="17523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51842" y="4900389"/>
              <a:ext cx="2447018" cy="17523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354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869762" y="158649"/>
            <a:ext cx="7886700" cy="899874"/>
          </a:xfrm>
        </p:spPr>
        <p:txBody>
          <a:bodyPr/>
          <a:lstStyle/>
          <a:p>
            <a:r>
              <a:rPr lang="en-US" dirty="0">
                <a:latin typeface="Courier New" panose="02070309020205020404" pitchFamily="49" charset="0"/>
                <a:ea typeface="MS PGothic" charset="0"/>
                <a:cs typeface="Courier New" panose="02070309020205020404" pitchFamily="49" charset="0"/>
              </a:rPr>
              <a:t>Typical Structure of Neurons </a:t>
            </a:r>
          </a:p>
        </p:txBody>
      </p:sp>
      <p:grpSp>
        <p:nvGrpSpPr>
          <p:cNvPr id="4" name="Group 3"/>
          <p:cNvGrpSpPr/>
          <p:nvPr/>
        </p:nvGrpSpPr>
        <p:grpSpPr>
          <a:xfrm>
            <a:off x="428871" y="857168"/>
            <a:ext cx="3435201" cy="5935602"/>
            <a:chOff x="2749289" y="857168"/>
            <a:chExt cx="3435201" cy="5935602"/>
          </a:xfrm>
        </p:grpSpPr>
        <p:pic>
          <p:nvPicPr>
            <p:cNvPr id="21506" name="Picture 3" descr="NeuronStructur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9289" y="857168"/>
              <a:ext cx="3435201" cy="593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2749289" y="1248697"/>
              <a:ext cx="1717600" cy="31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672227" y="2148716"/>
            <a:ext cx="1966203" cy="1303679"/>
            <a:chOff x="6790259" y="1738035"/>
            <a:chExt cx="1966203" cy="1303679"/>
          </a:xfrm>
        </p:grpSpPr>
        <p:pic>
          <p:nvPicPr>
            <p:cNvPr id="3082" name="Picture 10" descr="Image result for bic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259" y="1738035"/>
              <a:ext cx="1966203" cy="13036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6790259" y="1738035"/>
              <a:ext cx="1966203" cy="130367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4099436" y="1294230"/>
            <a:ext cx="4873539" cy="2470523"/>
            <a:chOff x="4099436" y="1294230"/>
            <a:chExt cx="4873539" cy="2470523"/>
          </a:xfrm>
        </p:grpSpPr>
        <p:grpSp>
          <p:nvGrpSpPr>
            <p:cNvPr id="14" name="Group 13"/>
            <p:cNvGrpSpPr/>
            <p:nvPr/>
          </p:nvGrpSpPr>
          <p:grpSpPr>
            <a:xfrm>
              <a:off x="4397127" y="1797029"/>
              <a:ext cx="1309431" cy="1967724"/>
              <a:chOff x="5000835" y="1160873"/>
              <a:chExt cx="1309431" cy="1967724"/>
            </a:xfrm>
          </p:grpSpPr>
          <p:pic>
            <p:nvPicPr>
              <p:cNvPr id="3080" name="Picture 8" descr="Image result for arm lif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835" y="1160873"/>
                <a:ext cx="1309431" cy="196772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000835" y="1160873"/>
                <a:ext cx="1309431" cy="19677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itle 1"/>
            <p:cNvSpPr txBox="1">
              <a:spLocks/>
            </p:cNvSpPr>
            <p:nvPr/>
          </p:nvSpPr>
          <p:spPr>
            <a:xfrm>
              <a:off x="4099436" y="1294230"/>
              <a:ext cx="4873539" cy="391529"/>
            </a:xfrm>
            <a:prstGeom prst="rect">
              <a:avLst/>
            </a:prstGeom>
          </p:spPr>
          <p:txBody>
            <a:bodyPr vert="horz" lIns="91440" tIns="45720" rIns="91440" bIns="45720" rtlCol="0" anchor="ct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latin typeface="Courier New" panose="02070309020205020404" pitchFamily="49" charset="0"/>
                  <a:ea typeface="MS PGothic" charset="0"/>
                  <a:cs typeface="Courier New" panose="02070309020205020404" pitchFamily="49" charset="0"/>
                </a:rPr>
                <a:t>Muscles can get stronger…</a:t>
              </a:r>
              <a:endParaRPr lang="en-US" sz="2400" dirty="0">
                <a:latin typeface="Courier New" panose="02070309020205020404" pitchFamily="49" charset="0"/>
                <a:ea typeface="MS PGothic" charset="0"/>
                <a:cs typeface="Courier New" panose="02070309020205020404" pitchFamily="49" charset="0"/>
              </a:endParaRPr>
            </a:p>
          </p:txBody>
        </p:sp>
        <p:sp>
          <p:nvSpPr>
            <p:cNvPr id="20" name="Right Arrow 19"/>
            <p:cNvSpPr/>
            <p:nvPr/>
          </p:nvSpPr>
          <p:spPr>
            <a:xfrm>
              <a:off x="5854821" y="2623574"/>
              <a:ext cx="710592" cy="35396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itle 1"/>
          <p:cNvSpPr txBox="1">
            <a:spLocks/>
          </p:cNvSpPr>
          <p:nvPr/>
        </p:nvSpPr>
        <p:spPr>
          <a:xfrm>
            <a:off x="4015861" y="4484804"/>
            <a:ext cx="4873539" cy="391529"/>
          </a:xfrm>
          <a:prstGeom prst="rect">
            <a:avLst/>
          </a:prstGeom>
        </p:spPr>
        <p:txBody>
          <a:bodyPr vert="horz" lIns="91440" tIns="45720" rIns="91440" bIns="45720" rtlCol="0" anchor="ct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smtClean="0">
                <a:latin typeface="Courier New" panose="02070309020205020404" pitchFamily="49" charset="0"/>
                <a:ea typeface="MS PGothic" charset="0"/>
                <a:cs typeface="Courier New" panose="02070309020205020404" pitchFamily="49" charset="0"/>
              </a:rPr>
              <a:t>Synapses can get stronger…</a:t>
            </a:r>
            <a:endParaRPr lang="en-US" sz="2400" dirty="0">
              <a:latin typeface="Courier New" panose="02070309020205020404" pitchFamily="49" charset="0"/>
              <a:ea typeface="MS PGothic" charset="0"/>
              <a:cs typeface="Courier New" panose="02070309020205020404" pitchFamily="49" charset="0"/>
            </a:endParaRPr>
          </a:p>
        </p:txBody>
      </p:sp>
      <p:grpSp>
        <p:nvGrpSpPr>
          <p:cNvPr id="6" name="Group 5"/>
          <p:cNvGrpSpPr/>
          <p:nvPr/>
        </p:nvGrpSpPr>
        <p:grpSpPr>
          <a:xfrm>
            <a:off x="4934900" y="4933497"/>
            <a:ext cx="2521403" cy="1673843"/>
            <a:chOff x="4949415" y="4889955"/>
            <a:chExt cx="2521403" cy="1673843"/>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9619" y="5278403"/>
              <a:ext cx="820994" cy="1285395"/>
            </a:xfrm>
            <a:prstGeom prst="rect">
              <a:avLst/>
            </a:prstGeom>
          </p:spPr>
        </p:pic>
        <p:sp>
          <p:nvSpPr>
            <p:cNvPr id="23" name="TextBox 22"/>
            <p:cNvSpPr txBox="1"/>
            <p:nvPr/>
          </p:nvSpPr>
          <p:spPr>
            <a:xfrm>
              <a:off x="4949415" y="4889955"/>
              <a:ext cx="2521403" cy="380873"/>
            </a:xfrm>
            <a:prstGeom prst="rect">
              <a:avLst/>
            </a:prstGeom>
            <a:noFill/>
          </p:spPr>
          <p:txBody>
            <a:bodyPr wrap="square" rtlCol="0">
              <a:spAutoFit/>
            </a:bodyPr>
            <a:lstStyle/>
            <a:p>
              <a:pPr algn="ctr">
                <a:lnSpc>
                  <a:spcPts val="2200"/>
                </a:lnSpc>
              </a:pPr>
              <a:r>
                <a:rPr lang="en-US" sz="2000" dirty="0" smtClean="0">
                  <a:latin typeface="Courier New" panose="02070309020205020404" pitchFamily="49" charset="0"/>
                  <a:cs typeface="Courier New" panose="02070309020205020404" pitchFamily="49" charset="0"/>
                </a:rPr>
                <a:t>Hippocampus</a:t>
              </a:r>
              <a:endParaRPr lang="en-US" sz="2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36131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412395" y="557529"/>
            <a:ext cx="6526333" cy="3416320"/>
          </a:xfrm>
          <a:prstGeom prst="rect">
            <a:avLst/>
          </a:prstGeom>
          <a:noFill/>
        </p:spPr>
        <p:txBody>
          <a:bodyPr wrap="square" rtlCol="0">
            <a:spAutoFit/>
          </a:bodyPr>
          <a:lstStyle/>
          <a:p>
            <a:pPr algn="ctr"/>
            <a:r>
              <a:rPr lang="en-US" sz="5400" dirty="0" smtClean="0">
                <a:solidFill>
                  <a:schemeClr val="bg1"/>
                </a:solidFill>
                <a:latin typeface="Courier New" panose="02070309020205020404" pitchFamily="49" charset="0"/>
                <a:cs typeface="Courier New" panose="02070309020205020404" pitchFamily="49" charset="0"/>
              </a:rPr>
              <a:t>How do </a:t>
            </a:r>
            <a:r>
              <a:rPr lang="en-US" sz="5400" b="1" i="1" dirty="0" smtClean="0">
                <a:solidFill>
                  <a:schemeClr val="bg1"/>
                </a:solidFill>
                <a:latin typeface="Courier New" panose="02070309020205020404" pitchFamily="49" charset="0"/>
                <a:cs typeface="Courier New" panose="02070309020205020404" pitchFamily="49" charset="0"/>
              </a:rPr>
              <a:t>many</a:t>
            </a:r>
            <a:r>
              <a:rPr lang="en-US" sz="5400" dirty="0" smtClean="0">
                <a:solidFill>
                  <a:schemeClr val="bg1"/>
                </a:solidFill>
                <a:latin typeface="Courier New" panose="02070309020205020404" pitchFamily="49" charset="0"/>
                <a:cs typeface="Courier New" panose="02070309020205020404" pitchFamily="49" charset="0"/>
              </a:rPr>
              <a:t> neurons</a:t>
            </a:r>
          </a:p>
          <a:p>
            <a:pPr algn="ctr"/>
            <a:r>
              <a:rPr lang="en-US" sz="5400" dirty="0" smtClean="0">
                <a:solidFill>
                  <a:schemeClr val="bg1"/>
                </a:solidFill>
                <a:latin typeface="Courier New" panose="02070309020205020404" pitchFamily="49" charset="0"/>
                <a:cs typeface="Courier New" panose="02070309020205020404" pitchFamily="49" charset="0"/>
              </a:rPr>
              <a:t>talk to each other?</a:t>
            </a:r>
            <a:endParaRPr lang="en-US" sz="5400" dirty="0">
              <a:solidFill>
                <a:schemeClr val="bg1"/>
              </a:solidFill>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826" y="4131163"/>
            <a:ext cx="6361471" cy="2636857"/>
          </a:xfrm>
          <a:prstGeom prst="rect">
            <a:avLst/>
          </a:prstGeom>
        </p:spPr>
      </p:pic>
      <p:grpSp>
        <p:nvGrpSpPr>
          <p:cNvPr id="4" name="Group 3"/>
          <p:cNvGrpSpPr/>
          <p:nvPr/>
        </p:nvGrpSpPr>
        <p:grpSpPr>
          <a:xfrm>
            <a:off x="298253" y="3553204"/>
            <a:ext cx="8459286" cy="2732504"/>
            <a:chOff x="298253" y="3422578"/>
            <a:chExt cx="8459286" cy="2732504"/>
          </a:xfrm>
        </p:grpSpPr>
        <p:pic>
          <p:nvPicPr>
            <p:cNvPr id="5" name="Picture 4">
              <a:extLst>
                <a:ext uri="{FF2B5EF4-FFF2-40B4-BE49-F238E27FC236}">
                  <a16:creationId xmlns:a16="http://schemas.microsoft.com/office/drawing/2014/main" id="{572E5740-3D7A-4153-8246-540EA889EA74}"/>
                </a:ext>
              </a:extLst>
            </p:cNvPr>
            <p:cNvPicPr>
              <a:picLocks noChangeAspect="1"/>
            </p:cNvPicPr>
            <p:nvPr/>
          </p:nvPicPr>
          <p:blipFill rotWithShape="1">
            <a:blip r:embed="rId3"/>
            <a:srcRect l="30098"/>
            <a:stretch/>
          </p:blipFill>
          <p:spPr>
            <a:xfrm>
              <a:off x="298253" y="3585030"/>
              <a:ext cx="2509835" cy="2392424"/>
            </a:xfrm>
            <a:prstGeom prst="rect">
              <a:avLst/>
            </a:prstGeom>
          </p:spPr>
        </p:pic>
        <p:pic>
          <p:nvPicPr>
            <p:cNvPr id="6" name="Picture 2" descr="Image result for emotions">
              <a:extLst>
                <a:ext uri="{FF2B5EF4-FFF2-40B4-BE49-F238E27FC236}">
                  <a16:creationId xmlns:a16="http://schemas.microsoft.com/office/drawing/2014/main" id="{81D575CC-B7CF-4EE7-967A-E55BF07D23D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7099" y="4098181"/>
              <a:ext cx="3056819" cy="14933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einste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2929" y="3422578"/>
              <a:ext cx="2194610" cy="27325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14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20000"/>
                                  </p:iterate>
                                  <p:childTnLst>
                                    <p:set>
                                      <p:cBhvr>
                                        <p:cTn id="6" dur="1" fill="hold">
                                          <p:stCondLst>
                                            <p:cond delay="0"/>
                                          </p:stCondLst>
                                        </p:cTn>
                                        <p:tgtEl>
                                          <p:spTgt spid="2"/>
                                        </p:tgtEl>
                                        <p:attrNameLst>
                                          <p:attrName>style.visibility</p:attrName>
                                        </p:attrNameLst>
                                      </p:cBhvr>
                                      <p:to>
                                        <p:strVal val="visible"/>
                                      </p:to>
                                    </p:set>
                                    <p:set>
                                      <p:cBhvr>
                                        <p:cTn id="7" dur="227" fill="hold">
                                          <p:stCondLst>
                                            <p:cond delay="0"/>
                                          </p:stCondLst>
                                        </p:cTn>
                                        <p:tgtEl>
                                          <p:spTgt spid="2"/>
                                        </p:tgtEl>
                                        <p:attrNameLst>
                                          <p:attrName>style.rotation</p:attrName>
                                        </p:attrNameLst>
                                      </p:cBhvr>
                                      <p:to>
                                        <p:strVal val="-45.0"/>
                                      </p:to>
                                    </p:set>
                                    <p:anim calcmode="lin" valueType="num">
                                      <p:cBhvr>
                                        <p:cTn id="8" dur="227" fill="hold">
                                          <p:stCondLst>
                                            <p:cond delay="227"/>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2000"/>
                                        <p:tgtEl>
                                          <p:spTgt spid="4"/>
                                        </p:tgtEl>
                                      </p:cBhvr>
                                    </p:animEffect>
                                    <p:set>
                                      <p:cBhvr>
                                        <p:cTn id="21" dur="1" fill="hold">
                                          <p:stCondLst>
                                            <p:cond delay="1999"/>
                                          </p:stCondLst>
                                        </p:cTn>
                                        <p:tgtEl>
                                          <p:spTgt spid="4"/>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3136260" y="119660"/>
            <a:ext cx="3204155" cy="706247"/>
          </a:xfrm>
        </p:spPr>
        <p:txBody>
          <a:bodyPr/>
          <a:lstStyle/>
          <a:p>
            <a:r>
              <a:rPr lang="en-US" dirty="0" smtClean="0">
                <a:latin typeface="Courier New" panose="02070309020205020404" pitchFamily="49" charset="0"/>
                <a:ea typeface="MS PGothic" charset="0"/>
                <a:cs typeface="Courier New" panose="02070309020205020404" pitchFamily="49" charset="0"/>
              </a:rPr>
              <a:t>Real Circuit</a:t>
            </a:r>
            <a:endParaRPr lang="en-US" dirty="0">
              <a:latin typeface="Courier New" panose="02070309020205020404" pitchFamily="49" charset="0"/>
              <a:ea typeface="MS PGothic" charset="0"/>
              <a:cs typeface="Courier New" panose="02070309020205020404" pitchFamily="49" charset="0"/>
            </a:endParaRPr>
          </a:p>
        </p:txBody>
      </p:sp>
      <p:pic>
        <p:nvPicPr>
          <p:cNvPr id="25603" name="Picture 3" descr="Circuit_DeKoninck6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3720" y="1337070"/>
            <a:ext cx="6589235" cy="52221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txBox="1">
            <a:spLocks/>
          </p:cNvSpPr>
          <p:nvPr/>
        </p:nvSpPr>
        <p:spPr>
          <a:xfrm>
            <a:off x="1831027" y="679205"/>
            <a:ext cx="5814620" cy="70624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dirty="0" smtClean="0">
                <a:latin typeface="Courier New" panose="02070309020205020404" pitchFamily="49" charset="0"/>
                <a:ea typeface="MS PGothic" charset="0"/>
                <a:cs typeface="Courier New" panose="02070309020205020404" pitchFamily="49" charset="0"/>
              </a:rPr>
              <a:t>Thousands of Neurons Connected with Each Other</a:t>
            </a:r>
            <a:endParaRPr lang="en-US" sz="2400" dirty="0">
              <a:latin typeface="Courier New" panose="02070309020205020404" pitchFamily="49" charset="0"/>
              <a:ea typeface="MS PGothic" charset="0"/>
              <a:cs typeface="Courier New" panose="02070309020205020404" pitchFamily="49" charset="0"/>
            </a:endParaRPr>
          </a:p>
        </p:txBody>
      </p:sp>
    </p:spTree>
    <p:extLst>
      <p:ext uri="{BB962C8B-B14F-4D97-AF65-F5344CB8AC3E}">
        <p14:creationId xmlns:p14="http://schemas.microsoft.com/office/powerpoint/2010/main" val="137504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2325567" y="1319117"/>
            <a:ext cx="4896465" cy="923330"/>
          </a:xfrm>
          <a:prstGeom prst="rect">
            <a:avLst/>
          </a:prstGeom>
          <a:noFill/>
        </p:spPr>
        <p:txBody>
          <a:bodyPr wrap="square" rtlCol="0">
            <a:spAutoFit/>
          </a:bodyPr>
          <a:lstStyle/>
          <a:p>
            <a:r>
              <a:rPr lang="en-US" sz="5400" dirty="0" smtClean="0">
                <a:solidFill>
                  <a:schemeClr val="bg1"/>
                </a:solidFill>
                <a:latin typeface="Courier New" panose="02070309020205020404" pitchFamily="49" charset="0"/>
                <a:cs typeface="Courier New" panose="02070309020205020404" pitchFamily="49" charset="0"/>
              </a:rPr>
              <a:t>What is it?</a:t>
            </a:r>
            <a:endParaRPr lang="en-US" sz="5400" dirty="0">
              <a:solidFill>
                <a:schemeClr val="bg1"/>
              </a:solidFill>
              <a:latin typeface="Courier New" panose="02070309020205020404" pitchFamily="49" charset="0"/>
              <a:cs typeface="Courier New" panose="02070309020205020404" pitchFamily="49" charset="0"/>
            </a:endParaRPr>
          </a:p>
        </p:txBody>
      </p:sp>
      <p:sp>
        <p:nvSpPr>
          <p:cNvPr id="3" name="TextBox 2"/>
          <p:cNvSpPr txBox="1"/>
          <p:nvPr/>
        </p:nvSpPr>
        <p:spPr>
          <a:xfrm>
            <a:off x="1371838" y="2646571"/>
            <a:ext cx="6803923" cy="923330"/>
          </a:xfrm>
          <a:prstGeom prst="rect">
            <a:avLst/>
          </a:prstGeom>
          <a:noFill/>
        </p:spPr>
        <p:txBody>
          <a:bodyPr wrap="square" rtlCol="0">
            <a:spAutoFit/>
          </a:bodyPr>
          <a:lstStyle/>
          <a:p>
            <a:r>
              <a:rPr lang="en-US" sz="5400" dirty="0" smtClean="0">
                <a:solidFill>
                  <a:schemeClr val="bg1"/>
                </a:solidFill>
                <a:latin typeface="Courier New" panose="02070309020205020404" pitchFamily="49" charset="0"/>
                <a:cs typeface="Courier New" panose="02070309020205020404" pitchFamily="49" charset="0"/>
              </a:rPr>
              <a:t>What does it do?</a:t>
            </a:r>
            <a:endParaRPr lang="en-US" sz="5400" dirty="0">
              <a:solidFill>
                <a:schemeClr val="bg1"/>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572E5740-3D7A-4153-8246-540EA889EA74}"/>
              </a:ext>
            </a:extLst>
          </p:cNvPr>
          <p:cNvPicPr>
            <a:picLocks noChangeAspect="1"/>
          </p:cNvPicPr>
          <p:nvPr/>
        </p:nvPicPr>
        <p:blipFill rotWithShape="1">
          <a:blip r:embed="rId2"/>
          <a:srcRect l="30098"/>
          <a:stretch/>
        </p:blipFill>
        <p:spPr>
          <a:xfrm>
            <a:off x="298253" y="3585030"/>
            <a:ext cx="2509835" cy="2392424"/>
          </a:xfrm>
          <a:prstGeom prst="rect">
            <a:avLst/>
          </a:prstGeom>
        </p:spPr>
      </p:pic>
      <p:pic>
        <p:nvPicPr>
          <p:cNvPr id="5" name="Picture 2" descr="Image result for emotions">
            <a:extLst>
              <a:ext uri="{FF2B5EF4-FFF2-40B4-BE49-F238E27FC236}">
                <a16:creationId xmlns:a16="http://schemas.microsoft.com/office/drawing/2014/main" id="{81D575CC-B7CF-4EE7-967A-E55BF07D23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7099" y="4098181"/>
            <a:ext cx="3056819" cy="14933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einste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929" y="3422578"/>
            <a:ext cx="2194610" cy="27325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36803" y="3974026"/>
            <a:ext cx="7473992" cy="923330"/>
          </a:xfrm>
          <a:prstGeom prst="rect">
            <a:avLst/>
          </a:prstGeom>
          <a:noFill/>
        </p:spPr>
        <p:txBody>
          <a:bodyPr wrap="square" rtlCol="0">
            <a:spAutoFit/>
          </a:bodyPr>
          <a:lstStyle/>
          <a:p>
            <a:r>
              <a:rPr lang="en-US" sz="5400" dirty="0" smtClean="0">
                <a:solidFill>
                  <a:schemeClr val="bg1"/>
                </a:solidFill>
                <a:latin typeface="Courier New" panose="02070309020205020404" pitchFamily="49" charset="0"/>
                <a:cs typeface="Courier New" panose="02070309020205020404" pitchFamily="49" charset="0"/>
              </a:rPr>
              <a:t>How does it work?</a:t>
            </a:r>
            <a:endParaRPr lang="en-US" sz="5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9399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20000"/>
                                  </p:iterate>
                                  <p:childTnLst>
                                    <p:set>
                                      <p:cBhvr>
                                        <p:cTn id="6" dur="1" fill="hold">
                                          <p:stCondLst>
                                            <p:cond delay="0"/>
                                          </p:stCondLst>
                                        </p:cTn>
                                        <p:tgtEl>
                                          <p:spTgt spid="2"/>
                                        </p:tgtEl>
                                        <p:attrNameLst>
                                          <p:attrName>style.visibility</p:attrName>
                                        </p:attrNameLst>
                                      </p:cBhvr>
                                      <p:to>
                                        <p:strVal val="visible"/>
                                      </p:to>
                                    </p:set>
                                    <p:set>
                                      <p:cBhvr>
                                        <p:cTn id="7" dur="227" fill="hold">
                                          <p:stCondLst>
                                            <p:cond delay="0"/>
                                          </p:stCondLst>
                                        </p:cTn>
                                        <p:tgtEl>
                                          <p:spTgt spid="2"/>
                                        </p:tgtEl>
                                        <p:attrNameLst>
                                          <p:attrName>style.rotation</p:attrName>
                                        </p:attrNameLst>
                                      </p:cBhvr>
                                      <p:to>
                                        <p:strVal val="-45.0"/>
                                      </p:to>
                                    </p:set>
                                    <p:anim calcmode="lin" valueType="num">
                                      <p:cBhvr>
                                        <p:cTn id="8" dur="227" fill="hold">
                                          <p:stCondLst>
                                            <p:cond delay="227"/>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8" presetClass="entr" presetSubtype="0" accel="50000" fill="hold" grpId="0" nodeType="clickEffect">
                                  <p:stCondLst>
                                    <p:cond delay="0"/>
                                  </p:stCondLst>
                                  <p:iterate type="lt">
                                    <p:tmPct val="20000"/>
                                  </p:iterate>
                                  <p:childTnLst>
                                    <p:set>
                                      <p:cBhvr>
                                        <p:cTn id="15" dur="1" fill="hold">
                                          <p:stCondLst>
                                            <p:cond delay="0"/>
                                          </p:stCondLst>
                                        </p:cTn>
                                        <p:tgtEl>
                                          <p:spTgt spid="3"/>
                                        </p:tgtEl>
                                        <p:attrNameLst>
                                          <p:attrName>style.visibility</p:attrName>
                                        </p:attrNameLst>
                                      </p:cBhvr>
                                      <p:to>
                                        <p:strVal val="visible"/>
                                      </p:to>
                                    </p:set>
                                    <p:set>
                                      <p:cBhvr>
                                        <p:cTn id="16" dur="227" fill="hold">
                                          <p:stCondLst>
                                            <p:cond delay="0"/>
                                          </p:stCondLst>
                                        </p:cTn>
                                        <p:tgtEl>
                                          <p:spTgt spid="3"/>
                                        </p:tgtEl>
                                        <p:attrNameLst>
                                          <p:attrName>style.rotation</p:attrName>
                                        </p:attrNameLst>
                                      </p:cBhvr>
                                      <p:to>
                                        <p:strVal val="-45.0"/>
                                      </p:to>
                                    </p:set>
                                    <p:anim calcmode="lin" valueType="num">
                                      <p:cBhvr>
                                        <p:cTn id="17" dur="227" fill="hold">
                                          <p:stCondLst>
                                            <p:cond delay="227"/>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18" dur="227"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9" dur="78" decel="50000" autoRev="1" fill="hold">
                                          <p:stCondLst>
                                            <p:cond delay="227"/>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20" dur="68" fill="hold">
                                          <p:stCondLst>
                                            <p:cond delay="432"/>
                                          </p:stCondLst>
                                        </p:cTn>
                                        <p:tgtEl>
                                          <p:spTgt spid="3"/>
                                        </p:tgtEl>
                                        <p:attrNameLst>
                                          <p:attrName>ppt_y</p:attrName>
                                        </p:attrNameLst>
                                      </p:cBhvr>
                                      <p:tavLst>
                                        <p:tav tm="0">
                                          <p:val>
                                            <p:strVal val="#ppt_y-(0.354*#ppt_w-0.172*#ppt_h)"/>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1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dissolve">
                                      <p:cBhvr>
                                        <p:cTn id="35" dur="1000"/>
                                        <p:tgtEl>
                                          <p:spTgt spid="102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2000"/>
                                        <p:tgtEl>
                                          <p:spTgt spid="4"/>
                                        </p:tgtEl>
                                      </p:cBhvr>
                                    </p:animEffect>
                                    <p:set>
                                      <p:cBhvr>
                                        <p:cTn id="40" dur="1" fill="hold">
                                          <p:stCondLst>
                                            <p:cond delay="1999"/>
                                          </p:stCondLst>
                                        </p:cTn>
                                        <p:tgtEl>
                                          <p:spTgt spid="4"/>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2000"/>
                                        <p:tgtEl>
                                          <p:spTgt spid="5"/>
                                        </p:tgtEl>
                                      </p:cBhvr>
                                    </p:animEffect>
                                    <p:set>
                                      <p:cBhvr>
                                        <p:cTn id="43" dur="1" fill="hold">
                                          <p:stCondLst>
                                            <p:cond delay="1999"/>
                                          </p:stCondLst>
                                        </p:cTn>
                                        <p:tgtEl>
                                          <p:spTgt spid="5"/>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2000"/>
                                        <p:tgtEl>
                                          <p:spTgt spid="1026"/>
                                        </p:tgtEl>
                                      </p:cBhvr>
                                    </p:animEffect>
                                    <p:set>
                                      <p:cBhvr>
                                        <p:cTn id="46" dur="1" fill="hold">
                                          <p:stCondLst>
                                            <p:cond delay="1999"/>
                                          </p:stCondLst>
                                        </p:cTn>
                                        <p:tgtEl>
                                          <p:spTgt spid="1026"/>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dissolve">
                                      <p:cBhvr>
                                        <p:cTn id="4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7876" y="258076"/>
            <a:ext cx="7546301" cy="1325563"/>
          </a:xfrm>
        </p:spPr>
        <p:txBody>
          <a:bodyPr/>
          <a:lstStyle/>
          <a:p>
            <a:r>
              <a:rPr lang="en-US" dirty="0" smtClean="0">
                <a:latin typeface="Courier New" panose="02070309020205020404" pitchFamily="49" charset="0"/>
                <a:ea typeface="MS PGothic" charset="0"/>
                <a:cs typeface="Courier New" panose="02070309020205020404" pitchFamily="49" charset="0"/>
              </a:rPr>
              <a:t>Flying Through Brain Circuits</a:t>
            </a:r>
            <a:endParaRPr lang="en-US" dirty="0">
              <a:latin typeface="Courier New" panose="02070309020205020404" pitchFamily="49" charset="0"/>
              <a:ea typeface="MS PGothic" charset="0"/>
              <a:cs typeface="Courier New" panose="02070309020205020404" pitchFamily="49" charset="0"/>
            </a:endParaRPr>
          </a:p>
        </p:txBody>
      </p:sp>
      <p:pic>
        <p:nvPicPr>
          <p:cNvPr id="2" name="See-through brai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7289" y="1437354"/>
            <a:ext cx="7767484" cy="4369210"/>
          </a:xfrm>
          <a:prstGeom prst="rect">
            <a:avLst/>
          </a:prstGeom>
        </p:spPr>
      </p:pic>
    </p:spTree>
    <p:extLst>
      <p:ext uri="{BB962C8B-B14F-4D97-AF65-F5344CB8AC3E}">
        <p14:creationId xmlns:p14="http://schemas.microsoft.com/office/powerpoint/2010/main" val="394288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van ess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568" y="1288028"/>
            <a:ext cx="3792160" cy="47489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470933" y="365013"/>
            <a:ext cx="9066358" cy="765698"/>
          </a:xfrm>
        </p:spPr>
        <p:txBody>
          <a:bodyPr>
            <a:normAutofit/>
          </a:bodyPr>
          <a:lstStyle/>
          <a:p>
            <a:r>
              <a:rPr lang="en-US" sz="3000" dirty="0" smtClean="0">
                <a:latin typeface="Courier New" panose="02070309020205020404" pitchFamily="49" charset="0"/>
                <a:ea typeface="MS PGothic" charset="0"/>
                <a:cs typeface="Courier New" panose="02070309020205020404" pitchFamily="49" charset="0"/>
              </a:rPr>
              <a:t>Gets Really Complicated Really Fast</a:t>
            </a:r>
            <a:endParaRPr lang="en-US" sz="3000" dirty="0">
              <a:latin typeface="Courier New" panose="02070309020205020404" pitchFamily="49" charset="0"/>
              <a:ea typeface="MS PGothic" charset="0"/>
              <a:cs typeface="Courier New" panose="02070309020205020404" pitchFamily="49" charset="0"/>
            </a:endParaRPr>
          </a:p>
        </p:txBody>
      </p:sp>
      <p:grpSp>
        <p:nvGrpSpPr>
          <p:cNvPr id="8" name="Group 7"/>
          <p:cNvGrpSpPr/>
          <p:nvPr/>
        </p:nvGrpSpPr>
        <p:grpSpPr>
          <a:xfrm>
            <a:off x="432252" y="2811603"/>
            <a:ext cx="4312040" cy="1594471"/>
            <a:chOff x="432252" y="2664122"/>
            <a:chExt cx="4312040" cy="1594471"/>
          </a:xfrm>
        </p:grpSpPr>
        <p:pic>
          <p:nvPicPr>
            <p:cNvPr id="4" name="Picture 4" descr="Image result for ey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52" y="2948094"/>
              <a:ext cx="1680922" cy="10253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2E5740-3D7A-4153-8246-540EA889EA74}"/>
                </a:ext>
              </a:extLst>
            </p:cNvPr>
            <p:cNvPicPr>
              <a:picLocks noChangeAspect="1"/>
            </p:cNvPicPr>
            <p:nvPr/>
          </p:nvPicPr>
          <p:blipFill rotWithShape="1">
            <a:blip r:embed="rId4"/>
            <a:srcRect l="30098"/>
            <a:stretch/>
          </p:blipFill>
          <p:spPr>
            <a:xfrm>
              <a:off x="3071570" y="2664122"/>
              <a:ext cx="1672722" cy="1594471"/>
            </a:xfrm>
            <a:prstGeom prst="rect">
              <a:avLst/>
            </a:prstGeom>
          </p:spPr>
        </p:pic>
        <p:cxnSp>
          <p:nvCxnSpPr>
            <p:cNvPr id="6" name="Straight Connector 5"/>
            <p:cNvCxnSpPr/>
            <p:nvPr/>
          </p:nvCxnSpPr>
          <p:spPr>
            <a:xfrm>
              <a:off x="1272713" y="3470607"/>
              <a:ext cx="1637636" cy="0"/>
            </a:xfrm>
            <a:prstGeom prst="line">
              <a:avLst/>
            </a:prstGeom>
            <a:ln w="57150">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7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4119" y="1329441"/>
            <a:ext cx="3026395" cy="4309246"/>
          </a:xfrm>
          <a:prstGeom prst="rect">
            <a:avLst/>
          </a:prstGeom>
        </p:spPr>
      </p:pic>
      <p:sp>
        <p:nvSpPr>
          <p:cNvPr id="4" name="TextBox 3"/>
          <p:cNvSpPr txBox="1"/>
          <p:nvPr/>
        </p:nvSpPr>
        <p:spPr>
          <a:xfrm>
            <a:off x="4238641" y="1184275"/>
            <a:ext cx="3942734" cy="923330"/>
          </a:xfrm>
          <a:prstGeom prst="rect">
            <a:avLst/>
          </a:prstGeom>
          <a:noFill/>
        </p:spPr>
        <p:txBody>
          <a:bodyPr wrap="square" rtlCol="0">
            <a:spAutoFit/>
          </a:bodyPr>
          <a:lstStyle/>
          <a:p>
            <a:r>
              <a:rPr lang="en-US" sz="5400" dirty="0" smtClean="0">
                <a:latin typeface="Courier New" panose="02070309020205020404" pitchFamily="49" charset="0"/>
                <a:cs typeface="Courier New" panose="02070309020205020404" pitchFamily="49" charset="0"/>
              </a:rPr>
              <a:t>The Brain</a:t>
            </a:r>
            <a:endParaRPr lang="en-US" sz="54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6285" y="2799178"/>
            <a:ext cx="5012304" cy="2077621"/>
          </a:xfrm>
          <a:prstGeom prst="rect">
            <a:avLst/>
          </a:prstGeom>
        </p:spPr>
      </p:pic>
    </p:spTree>
    <p:extLst>
      <p:ext uri="{BB962C8B-B14F-4D97-AF65-F5344CB8AC3E}">
        <p14:creationId xmlns:p14="http://schemas.microsoft.com/office/powerpoint/2010/main" val="68493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5419" y="210996"/>
            <a:ext cx="5011615" cy="707886"/>
          </a:xfrm>
          <a:prstGeom prst="rect">
            <a:avLst/>
          </a:prstGeom>
          <a:noFill/>
        </p:spPr>
        <p:txBody>
          <a:bodyPr wrap="square" rtlCol="0">
            <a:spAutoFit/>
          </a:bodyPr>
          <a:lstStyle/>
          <a:p>
            <a:pPr algn="ctr"/>
            <a:r>
              <a:rPr lang="en-US" sz="4000" dirty="0" smtClean="0">
                <a:latin typeface="Courier New" panose="02070309020205020404" pitchFamily="49" charset="0"/>
                <a:cs typeface="Courier New" panose="02070309020205020404" pitchFamily="49" charset="0"/>
              </a:rPr>
              <a:t>Questions?</a:t>
            </a:r>
            <a:endParaRPr lang="en-US" sz="4000" dirty="0">
              <a:latin typeface="Courier New" panose="02070309020205020404" pitchFamily="49" charset="0"/>
              <a:cs typeface="Courier New" panose="02070309020205020404" pitchFamily="49" charset="0"/>
            </a:endParaRPr>
          </a:p>
        </p:txBody>
      </p:sp>
      <p:cxnSp>
        <p:nvCxnSpPr>
          <p:cNvPr id="3" name="Straight Connector 2"/>
          <p:cNvCxnSpPr/>
          <p:nvPr/>
        </p:nvCxnSpPr>
        <p:spPr>
          <a:xfrm flipV="1">
            <a:off x="140677" y="1011115"/>
            <a:ext cx="8801100" cy="8793"/>
          </a:xfrm>
          <a:prstGeom prst="line">
            <a:avLst/>
          </a:prstGeom>
          <a:ln w="38100">
            <a:solidFill>
              <a:srgbClr val="FF0000"/>
            </a:solidFill>
          </a:ln>
          <a:effectLst>
            <a:glow rad="63500">
              <a:srgbClr val="FFC000">
                <a:alpha val="40000"/>
              </a:srgbClr>
            </a:glo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2982994" y="1112141"/>
            <a:ext cx="3807973" cy="5077297"/>
          </a:xfrm>
          <a:prstGeom prst="rect">
            <a:avLst/>
          </a:prstGeom>
        </p:spPr>
      </p:pic>
    </p:spTree>
    <p:extLst>
      <p:ext uri="{BB962C8B-B14F-4D97-AF65-F5344CB8AC3E}">
        <p14:creationId xmlns:p14="http://schemas.microsoft.com/office/powerpoint/2010/main" val="160479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97511" y="1447800"/>
            <a:ext cx="3979714" cy="1981200"/>
          </a:xfrm>
        </p:spPr>
        <p:txBody>
          <a:bodyPr>
            <a:normAutofit fontScale="90000"/>
          </a:bodyPr>
          <a:lstStyle/>
          <a:p>
            <a:r>
              <a:rPr lang="en-US" dirty="0" smtClean="0"/>
              <a:t>Classroom Slides</a:t>
            </a:r>
            <a:r>
              <a:rPr lang="en-US" smtClean="0"/>
              <a:t>: </a:t>
            </a:r>
            <a:r>
              <a:rPr lang="en-US" i="1" smtClean="0"/>
              <a:t>Brain </a:t>
            </a:r>
            <a:r>
              <a:rPr lang="en-US" i="1" dirty="0"/>
              <a:t>Chemistry </a:t>
            </a:r>
            <a:r>
              <a:rPr lang="en-US" i="1" dirty="0" smtClean="0"/>
              <a:t>Teacher’s Guide</a:t>
            </a:r>
            <a:endParaRPr lang="en-US" i="1" dirty="0"/>
          </a:p>
        </p:txBody>
      </p:sp>
      <p:sp>
        <p:nvSpPr>
          <p:cNvPr id="5" name="Subtitle 4"/>
          <p:cNvSpPr>
            <a:spLocks noGrp="1"/>
          </p:cNvSpPr>
          <p:nvPr>
            <p:ph type="subTitle" idx="1"/>
          </p:nvPr>
        </p:nvSpPr>
        <p:spPr>
          <a:xfrm>
            <a:off x="4897511" y="3657599"/>
            <a:ext cx="3979714" cy="2967981"/>
          </a:xfrm>
        </p:spPr>
        <p:txBody>
          <a:bodyPr/>
          <a:lstStyle/>
          <a:p>
            <a:pPr>
              <a:spcBef>
                <a:spcPts val="300"/>
              </a:spcBef>
            </a:pPr>
            <a:r>
              <a:rPr lang="en-US" sz="2400" dirty="0" smtClean="0"/>
              <a:t>Nancy P. Moreno, PhD</a:t>
            </a:r>
          </a:p>
          <a:p>
            <a:pPr>
              <a:spcBef>
                <a:spcPts val="300"/>
              </a:spcBef>
            </a:pPr>
            <a:r>
              <a:rPr lang="en-US" sz="2400" dirty="0" smtClean="0"/>
              <a:t>Barbara Z. Tharp, MS</a:t>
            </a:r>
          </a:p>
          <a:p>
            <a:pPr>
              <a:spcBef>
                <a:spcPts val="300"/>
              </a:spcBef>
            </a:pPr>
            <a:r>
              <a:rPr lang="en-US" sz="2400" dirty="0" err="1" smtClean="0"/>
              <a:t>Tadzia</a:t>
            </a:r>
            <a:r>
              <a:rPr lang="en-US" sz="2400" dirty="0" smtClean="0"/>
              <a:t> </a:t>
            </a:r>
            <a:r>
              <a:rPr lang="en-US" sz="2400" dirty="0" err="1" smtClean="0"/>
              <a:t>GrandPré</a:t>
            </a:r>
            <a:r>
              <a:rPr lang="en-US" sz="2400" dirty="0" smtClean="0"/>
              <a:t>, PhD</a:t>
            </a:r>
          </a:p>
          <a:p>
            <a:pPr>
              <a:spcBef>
                <a:spcPts val="1800"/>
              </a:spcBef>
            </a:pPr>
            <a:r>
              <a:rPr lang="en-US" sz="2200" dirty="0" smtClean="0"/>
              <a:t>Center for </a:t>
            </a:r>
            <a:br>
              <a:rPr lang="en-US" sz="2200" dirty="0" smtClean="0"/>
            </a:br>
            <a:r>
              <a:rPr lang="en-US" sz="2200" dirty="0" smtClean="0"/>
              <a:t>Educational Outreach</a:t>
            </a:r>
          </a:p>
          <a:p>
            <a:pPr>
              <a:spcBef>
                <a:spcPts val="1200"/>
              </a:spcBef>
            </a:pPr>
            <a:r>
              <a:rPr lang="en-US" sz="2200" dirty="0" smtClean="0"/>
              <a:t>Baylor College of Medicine</a:t>
            </a:r>
            <a:endParaRPr lang="en-US" sz="2200" dirty="0"/>
          </a:p>
        </p:txBody>
      </p:sp>
      <p:pic>
        <p:nvPicPr>
          <p:cNvPr id="3" name="Picture 2" descr="BrainChem-c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5380"/>
            <a:ext cx="4572000" cy="2571750"/>
          </a:xfrm>
          <a:prstGeom prst="rect">
            <a:avLst/>
          </a:prstGeom>
        </p:spPr>
      </p:pic>
      <p:sp>
        <p:nvSpPr>
          <p:cNvPr id="10" name="TextBox 9"/>
          <p:cNvSpPr txBox="1"/>
          <p:nvPr/>
        </p:nvSpPr>
        <p:spPr>
          <a:xfrm>
            <a:off x="1423471" y="3907130"/>
            <a:ext cx="3240180" cy="246221"/>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E7E6E6">
                    <a:lumMod val="65000"/>
                    <a:lumOff val="35000"/>
                  </a:srgbClr>
                </a:solidFill>
                <a:effectLst/>
                <a:uLnTx/>
                <a:uFillTx/>
                <a:latin typeface="Arial" charset="0"/>
                <a:ea typeface="+mn-ea"/>
                <a:cs typeface="+mn-cs"/>
              </a:rPr>
              <a:t>© Mathieu </a:t>
            </a:r>
            <a:r>
              <a:rPr kumimoji="0" lang="en-US" sz="1000" b="0" i="0" u="none" strike="noStrike" kern="1200" cap="none" spc="0" normalizeH="0" baseline="0" noProof="0" dirty="0" err="1" smtClean="0">
                <a:ln>
                  <a:noFill/>
                </a:ln>
                <a:solidFill>
                  <a:srgbClr val="E7E6E6">
                    <a:lumMod val="65000"/>
                    <a:lumOff val="35000"/>
                  </a:srgbClr>
                </a:solidFill>
                <a:effectLst/>
                <a:uLnTx/>
                <a:uFillTx/>
                <a:latin typeface="Arial" charset="0"/>
                <a:ea typeface="+mn-ea"/>
                <a:cs typeface="+mn-cs"/>
              </a:rPr>
              <a:t>Letellier</a:t>
            </a:r>
            <a:r>
              <a:rPr kumimoji="0" lang="en-US" sz="1000" b="0" i="0" u="none" strike="noStrike" kern="1200" cap="none" spc="0" normalizeH="0" baseline="0" noProof="0" dirty="0" smtClean="0">
                <a:ln>
                  <a:noFill/>
                </a:ln>
                <a:solidFill>
                  <a:srgbClr val="E7E6E6">
                    <a:lumMod val="65000"/>
                    <a:lumOff val="35000"/>
                  </a:srgbClr>
                </a:solidFill>
                <a:effectLst/>
                <a:uLnTx/>
                <a:uFillTx/>
                <a:latin typeface="Arial" charset="0"/>
                <a:ea typeface="+mn-ea"/>
                <a:cs typeface="+mn-cs"/>
              </a:rPr>
              <a:t>. CC-BY-NC-ND.</a:t>
            </a:r>
            <a:endParaRPr kumimoji="0" lang="en-US" sz="1000" b="0" i="0" u="none" strike="noStrike" kern="1200" cap="none" spc="0" normalizeH="0" baseline="0" noProof="0" dirty="0">
              <a:ln>
                <a:noFill/>
              </a:ln>
              <a:solidFill>
                <a:srgbClr val="E7E6E6">
                  <a:lumMod val="65000"/>
                  <a:lumOff val="3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sz="2400" dirty="0">
                <a:latin typeface="Comic Sans MS" panose="030F0702030302020204" pitchFamily="66" charset="0"/>
                <a:ea typeface="MS PGothic" charset="0"/>
              </a:rPr>
              <a:t>Neurotransmitters Contain Chemicals</a:t>
            </a:r>
          </a:p>
        </p:txBody>
      </p:sp>
      <p:sp>
        <p:nvSpPr>
          <p:cNvPr id="29698" name="Content Placeholder 2"/>
          <p:cNvSpPr>
            <a:spLocks noGrp="1"/>
          </p:cNvSpPr>
          <p:nvPr>
            <p:ph idx="1"/>
          </p:nvPr>
        </p:nvSpPr>
        <p:spPr>
          <a:xfrm>
            <a:off x="5486399" y="1371600"/>
            <a:ext cx="3286079" cy="4545206"/>
          </a:xfrm>
        </p:spPr>
        <p:txBody>
          <a:bodyPr>
            <a:normAutofit/>
          </a:bodyPr>
          <a:lstStyle/>
          <a:p>
            <a:pPr marL="0" indent="0">
              <a:buFont typeface="Wingdings" charset="0"/>
              <a:buNone/>
            </a:pPr>
            <a:r>
              <a:rPr lang="en-US" sz="2400" dirty="0">
                <a:latin typeface="Comic Sans MS" panose="030F0702030302020204" pitchFamily="66" charset="0"/>
                <a:ea typeface="MS PGothic" charset="0"/>
              </a:rPr>
              <a:t>A scanning electron microscope image </a:t>
            </a:r>
            <a:r>
              <a:rPr lang="en-US" sz="2400" dirty="0" smtClean="0">
                <a:latin typeface="Comic Sans MS" panose="030F0702030302020204" pitchFamily="66" charset="0"/>
                <a:ea typeface="MS PGothic" charset="0"/>
              </a:rPr>
              <a:t/>
            </a:r>
            <a:br>
              <a:rPr lang="en-US" sz="2400" dirty="0" smtClean="0">
                <a:latin typeface="Comic Sans MS" panose="030F0702030302020204" pitchFamily="66" charset="0"/>
                <a:ea typeface="MS PGothic" charset="0"/>
              </a:rPr>
            </a:br>
            <a:r>
              <a:rPr lang="en-US" sz="2400" dirty="0" smtClean="0">
                <a:latin typeface="Comic Sans MS" panose="030F0702030302020204" pitchFamily="66" charset="0"/>
                <a:ea typeface="MS PGothic" charset="0"/>
              </a:rPr>
              <a:t>of </a:t>
            </a:r>
            <a:r>
              <a:rPr lang="en-US" sz="2400" dirty="0">
                <a:latin typeface="Comic Sans MS" panose="030F0702030302020204" pitchFamily="66" charset="0"/>
                <a:ea typeface="MS PGothic" charset="0"/>
              </a:rPr>
              <a:t>a nerve ending (large, </a:t>
            </a:r>
            <a:r>
              <a:rPr lang="en-US" sz="2400" dirty="0" smtClean="0">
                <a:latin typeface="Comic Sans MS" panose="030F0702030302020204" pitchFamily="66" charset="0"/>
                <a:ea typeface="MS PGothic" charset="0"/>
              </a:rPr>
              <a:t>round </a:t>
            </a:r>
            <a:r>
              <a:rPr lang="en-US" sz="2400" dirty="0">
                <a:latin typeface="Comic Sans MS" panose="030F0702030302020204" pitchFamily="66" charset="0"/>
                <a:ea typeface="MS PGothic" charset="0"/>
              </a:rPr>
              <a:t>object). It has been broken open to reveal vesicles containing chemicals </a:t>
            </a:r>
            <a:r>
              <a:rPr lang="en-US" sz="2400" dirty="0" smtClean="0">
                <a:latin typeface="Comic Sans MS" panose="030F0702030302020204" pitchFamily="66" charset="0"/>
                <a:ea typeface="MS PGothic" charset="0"/>
              </a:rPr>
              <a:t>(orange and blue) </a:t>
            </a:r>
            <a:r>
              <a:rPr lang="en-US" sz="2400" dirty="0">
                <a:latin typeface="Comic Sans MS" panose="030F0702030302020204" pitchFamily="66" charset="0"/>
                <a:ea typeface="MS PGothic" charset="0"/>
              </a:rPr>
              <a:t>used to pass messages in </a:t>
            </a:r>
            <a:r>
              <a:rPr lang="en-US" sz="2400" dirty="0" smtClean="0">
                <a:latin typeface="Comic Sans MS" panose="030F0702030302020204" pitchFamily="66" charset="0"/>
                <a:ea typeface="MS PGothic" charset="0"/>
              </a:rPr>
              <a:t/>
            </a:r>
            <a:br>
              <a:rPr lang="en-US" sz="2400" dirty="0" smtClean="0">
                <a:latin typeface="Comic Sans MS" panose="030F0702030302020204" pitchFamily="66" charset="0"/>
                <a:ea typeface="MS PGothic" charset="0"/>
              </a:rPr>
            </a:br>
            <a:r>
              <a:rPr lang="en-US" sz="2400" dirty="0" smtClean="0">
                <a:latin typeface="Comic Sans MS" panose="030F0702030302020204" pitchFamily="66" charset="0"/>
                <a:ea typeface="MS PGothic" charset="0"/>
              </a:rPr>
              <a:t>the </a:t>
            </a:r>
            <a:r>
              <a:rPr lang="en-US" sz="2400" dirty="0">
                <a:latin typeface="Comic Sans MS" panose="030F0702030302020204" pitchFamily="66" charset="0"/>
                <a:ea typeface="MS PGothic" charset="0"/>
              </a:rPr>
              <a:t>nervous system. </a:t>
            </a:r>
          </a:p>
        </p:txBody>
      </p:sp>
      <p:pic>
        <p:nvPicPr>
          <p:cNvPr id="29699" name="Picture 3" descr="Vescicles_Carvalh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251" y="1424382"/>
            <a:ext cx="4553712" cy="3635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5254963" y="6464657"/>
            <a:ext cx="3889037" cy="246221"/>
          </a:xfrm>
          <a:prstGeom prst="rect">
            <a:avLst/>
          </a:prstGeom>
          <a:noFill/>
        </p:spPr>
        <p:txBody>
          <a:bodyPr wrap="square" rtlCol="0">
            <a:spAutoFit/>
          </a:bodyPr>
          <a:lstStyle/>
          <a:p>
            <a:pPr algn="r"/>
            <a:r>
              <a:rPr lang="en-US" sz="1000" dirty="0" smtClean="0">
                <a:latin typeface="Arial" charset="0"/>
              </a:rPr>
              <a:t>Image courtesy of Tina </a:t>
            </a:r>
            <a:r>
              <a:rPr lang="en-US" sz="1000" dirty="0" err="1" smtClean="0">
                <a:latin typeface="Arial" charset="0"/>
              </a:rPr>
              <a:t>Carvalho</a:t>
            </a:r>
            <a:r>
              <a:rPr lang="en-US" sz="1000" dirty="0" smtClean="0">
                <a:latin typeface="Arial" charset="0"/>
              </a:rPr>
              <a:t>, MS, University of Hawai’i.</a:t>
            </a:r>
            <a:endParaRPr lang="en-US" sz="1000" dirty="0"/>
          </a:p>
        </p:txBody>
      </p:sp>
    </p:spTree>
    <p:extLst>
      <p:ext uri="{BB962C8B-B14F-4D97-AF65-F5344CB8AC3E}">
        <p14:creationId xmlns:p14="http://schemas.microsoft.com/office/powerpoint/2010/main" val="329350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a:latin typeface="Comic Sans MS" panose="030F0702030302020204" pitchFamily="66" charset="0"/>
                <a:ea typeface="MS PGothic" charset="0"/>
              </a:rPr>
              <a:t>Neurons Have Specialized Receptors</a:t>
            </a:r>
          </a:p>
        </p:txBody>
      </p:sp>
      <p:sp>
        <p:nvSpPr>
          <p:cNvPr id="31746" name="Content Placeholder 2"/>
          <p:cNvSpPr>
            <a:spLocks noGrp="1"/>
          </p:cNvSpPr>
          <p:nvPr>
            <p:ph idx="1"/>
          </p:nvPr>
        </p:nvSpPr>
        <p:spPr>
          <a:xfrm>
            <a:off x="704049" y="5253072"/>
            <a:ext cx="7780337" cy="762000"/>
          </a:xfrm>
        </p:spPr>
        <p:txBody>
          <a:bodyPr>
            <a:normAutofit lnSpcReduction="10000"/>
          </a:bodyPr>
          <a:lstStyle/>
          <a:p>
            <a:pPr marL="0" indent="0">
              <a:buFont typeface="Wingdings" charset="0"/>
              <a:buNone/>
            </a:pPr>
            <a:r>
              <a:rPr lang="en-US" sz="2600" dirty="0">
                <a:latin typeface="Comic Sans MS" panose="030F0702030302020204" pitchFamily="66" charset="0"/>
                <a:ea typeface="MS PGothic" charset="0"/>
              </a:rPr>
              <a:t>Microscopic image of a single neuron stained to reveal receptor sites for a specific chemical.</a:t>
            </a:r>
          </a:p>
        </p:txBody>
      </p:sp>
      <p:pic>
        <p:nvPicPr>
          <p:cNvPr id="31747" name="Picture 3" descr="neuron2 hi res mcneil r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8133" y="1254126"/>
            <a:ext cx="3840480" cy="38788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5878871" y="6464657"/>
            <a:ext cx="3265130" cy="246221"/>
          </a:xfrm>
          <a:prstGeom prst="rect">
            <a:avLst/>
          </a:prstGeom>
          <a:noFill/>
        </p:spPr>
        <p:txBody>
          <a:bodyPr wrap="square" rtlCol="0">
            <a:spAutoFit/>
          </a:bodyPr>
          <a:lstStyle/>
          <a:p>
            <a:pPr algn="r"/>
            <a:r>
              <a:rPr lang="en-US" sz="1000" dirty="0" smtClean="0">
                <a:solidFill>
                  <a:schemeClr val="bg2">
                    <a:lumMod val="65000"/>
                    <a:lumOff val="35000"/>
                  </a:schemeClr>
                </a:solidFill>
                <a:latin typeface="Arial" charset="0"/>
              </a:rPr>
              <a:t>Image © Baylor College of Medicine\Robert S. McNeil.</a:t>
            </a:r>
            <a:endParaRPr lang="en-US" sz="1000" dirty="0">
              <a:solidFill>
                <a:schemeClr val="bg2">
                  <a:lumMod val="65000"/>
                  <a:lumOff val="35000"/>
                </a:schemeClr>
              </a:solidFill>
            </a:endParaRPr>
          </a:p>
        </p:txBody>
      </p:sp>
    </p:spTree>
    <p:extLst>
      <p:ext uri="{BB962C8B-B14F-4D97-AF65-F5344CB8AC3E}">
        <p14:creationId xmlns:p14="http://schemas.microsoft.com/office/powerpoint/2010/main" val="234005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sz="2400" dirty="0">
                <a:latin typeface="Comic Sans MS" panose="030F0702030302020204" pitchFamily="66" charset="0"/>
                <a:ea typeface="MS PGothic" charset="0"/>
              </a:rPr>
              <a:t>Crossing the Synaptic Gap</a:t>
            </a:r>
          </a:p>
        </p:txBody>
      </p:sp>
      <p:sp>
        <p:nvSpPr>
          <p:cNvPr id="35842" name="Content Placeholder 2"/>
          <p:cNvSpPr>
            <a:spLocks noGrp="1"/>
          </p:cNvSpPr>
          <p:nvPr>
            <p:ph idx="1"/>
          </p:nvPr>
        </p:nvSpPr>
        <p:spPr>
          <a:xfrm>
            <a:off x="4601942" y="1344864"/>
            <a:ext cx="4078884" cy="5219032"/>
          </a:xfrm>
        </p:spPr>
        <p:txBody>
          <a:bodyPr>
            <a:normAutofit/>
          </a:bodyPr>
          <a:lstStyle/>
          <a:p>
            <a:pPr marL="0" indent="0">
              <a:buFont typeface="Wingdings" charset="0"/>
              <a:buNone/>
            </a:pPr>
            <a:r>
              <a:rPr lang="en-US" sz="2400" dirty="0">
                <a:latin typeface="Comic Sans MS" panose="030F0702030302020204" pitchFamily="66" charset="0"/>
                <a:ea typeface="MS PGothic" charset="0"/>
              </a:rPr>
              <a:t>This microscopic image </a:t>
            </a:r>
            <a:r>
              <a:rPr lang="en-US" sz="2400" dirty="0" smtClean="0">
                <a:latin typeface="Comic Sans MS" panose="030F0702030302020204" pitchFamily="66" charset="0"/>
                <a:ea typeface="MS PGothic" charset="0"/>
              </a:rPr>
              <a:t/>
            </a:r>
            <a:br>
              <a:rPr lang="en-US" sz="2400" dirty="0" smtClean="0">
                <a:latin typeface="Comic Sans MS" panose="030F0702030302020204" pitchFamily="66" charset="0"/>
                <a:ea typeface="MS PGothic" charset="0"/>
              </a:rPr>
            </a:br>
            <a:r>
              <a:rPr lang="en-US" sz="2400" dirty="0" smtClean="0">
                <a:latin typeface="Comic Sans MS" panose="030F0702030302020204" pitchFamily="66" charset="0"/>
                <a:ea typeface="MS PGothic" charset="0"/>
              </a:rPr>
              <a:t>has </a:t>
            </a:r>
            <a:r>
              <a:rPr lang="en-US" sz="2400" dirty="0">
                <a:latin typeface="Comic Sans MS" panose="030F0702030302020204" pitchFamily="66" charset="0"/>
                <a:ea typeface="MS PGothic" charset="0"/>
              </a:rPr>
              <a:t>been modified to </a:t>
            </a:r>
            <a:r>
              <a:rPr lang="en-US" sz="2400" dirty="0" smtClean="0">
                <a:latin typeface="Comic Sans MS" panose="030F0702030302020204" pitchFamily="66" charset="0"/>
                <a:ea typeface="MS PGothic" charset="0"/>
              </a:rPr>
              <a:t/>
            </a:r>
            <a:br>
              <a:rPr lang="en-US" sz="2400" dirty="0" smtClean="0">
                <a:latin typeface="Comic Sans MS" panose="030F0702030302020204" pitchFamily="66" charset="0"/>
                <a:ea typeface="MS PGothic" charset="0"/>
              </a:rPr>
            </a:br>
            <a:r>
              <a:rPr lang="en-US" sz="2400" dirty="0" smtClean="0">
                <a:latin typeface="Comic Sans MS" panose="030F0702030302020204" pitchFamily="66" charset="0"/>
                <a:ea typeface="MS PGothic" charset="0"/>
              </a:rPr>
              <a:t>reveal </a:t>
            </a:r>
            <a:r>
              <a:rPr lang="en-US" sz="2400" dirty="0">
                <a:latin typeface="Comic Sans MS" panose="030F0702030302020204" pitchFamily="66" charset="0"/>
                <a:ea typeface="MS PGothic" charset="0"/>
              </a:rPr>
              <a:t>the </a:t>
            </a:r>
            <a:r>
              <a:rPr lang="en-US" sz="2400" b="1" dirty="0">
                <a:latin typeface="Comic Sans MS" panose="030F0702030302020204" pitchFamily="66" charset="0"/>
                <a:ea typeface="MS PGothic" charset="0"/>
              </a:rPr>
              <a:t>synaptic cleft </a:t>
            </a:r>
            <a:r>
              <a:rPr lang="en-US" sz="2400" dirty="0">
                <a:latin typeface="Comic Sans MS" panose="030F0702030302020204" pitchFamily="66" charset="0"/>
                <a:ea typeface="MS PGothic" charset="0"/>
              </a:rPr>
              <a:t>between the axon of a nerve cell in </a:t>
            </a:r>
            <a:r>
              <a:rPr lang="en-US" sz="2400" dirty="0" smtClean="0">
                <a:latin typeface="Comic Sans MS" panose="030F0702030302020204" pitchFamily="66" charset="0"/>
                <a:ea typeface="MS PGothic" charset="0"/>
              </a:rPr>
              <a:t>the </a:t>
            </a:r>
            <a:r>
              <a:rPr lang="en-US" sz="2400" b="1" dirty="0" smtClean="0">
                <a:latin typeface="Comic Sans MS" panose="030F0702030302020204" pitchFamily="66" charset="0"/>
                <a:ea typeface="MS PGothic" charset="0"/>
              </a:rPr>
              <a:t>hippocampus</a:t>
            </a:r>
            <a:r>
              <a:rPr lang="en-US" sz="2400" dirty="0" smtClean="0">
                <a:latin typeface="Comic Sans MS" panose="030F0702030302020204" pitchFamily="66" charset="0"/>
                <a:ea typeface="MS PGothic" charset="0"/>
              </a:rPr>
              <a:t> </a:t>
            </a:r>
            <a:r>
              <a:rPr lang="en-US" sz="2400" dirty="0">
                <a:latin typeface="Comic Sans MS" panose="030F0702030302020204" pitchFamily="66" charset="0"/>
                <a:ea typeface="MS PGothic" charset="0"/>
              </a:rPr>
              <a:t>(part of the limbic system needed for memory) and a receiving </a:t>
            </a:r>
            <a:r>
              <a:rPr lang="en-US" sz="2400" dirty="0" smtClean="0">
                <a:latin typeface="Comic Sans MS" panose="030F0702030302020204" pitchFamily="66" charset="0"/>
                <a:ea typeface="MS PGothic" charset="0"/>
              </a:rPr>
              <a:t>neuron. </a:t>
            </a:r>
          </a:p>
          <a:p>
            <a:pPr marL="0" indent="0">
              <a:buFont typeface="Wingdings" charset="0"/>
              <a:buNone/>
            </a:pPr>
            <a:r>
              <a:rPr lang="en-US" sz="2400" dirty="0" smtClean="0">
                <a:latin typeface="Comic Sans MS" panose="030F0702030302020204" pitchFamily="66" charset="0"/>
                <a:ea typeface="MS PGothic" charset="0"/>
              </a:rPr>
              <a:t>Vesicles </a:t>
            </a:r>
            <a:r>
              <a:rPr lang="en-US" sz="2400" dirty="0">
                <a:latin typeface="Comic Sans MS" panose="030F0702030302020204" pitchFamily="66" charset="0"/>
                <a:ea typeface="MS PGothic" charset="0"/>
              </a:rPr>
              <a:t>(small, circular </a:t>
            </a:r>
            <a:r>
              <a:rPr lang="en-US" sz="2400" dirty="0" smtClean="0">
                <a:latin typeface="Comic Sans MS" panose="030F0702030302020204" pitchFamily="66" charset="0"/>
                <a:ea typeface="MS PGothic" charset="0"/>
              </a:rPr>
              <a:t>pink objects) </a:t>
            </a:r>
            <a:r>
              <a:rPr lang="en-US" sz="2400" dirty="0">
                <a:latin typeface="Comic Sans MS" panose="030F0702030302020204" pitchFamily="66" charset="0"/>
                <a:ea typeface="MS PGothic" charset="0"/>
              </a:rPr>
              <a:t>release </a:t>
            </a:r>
            <a:r>
              <a:rPr lang="en-US" sz="2400" dirty="0" smtClean="0">
                <a:latin typeface="Comic Sans MS" panose="030F0702030302020204" pitchFamily="66" charset="0"/>
                <a:ea typeface="MS PGothic" charset="0"/>
              </a:rPr>
              <a:t>neurotransmitters </a:t>
            </a:r>
            <a:r>
              <a:rPr lang="en-US" sz="2400" dirty="0">
                <a:latin typeface="Comic Sans MS" panose="030F0702030302020204" pitchFamily="66" charset="0"/>
                <a:ea typeface="MS PGothic" charset="0"/>
              </a:rPr>
              <a:t>into the synaptic cleft. </a:t>
            </a:r>
          </a:p>
        </p:txBody>
      </p:sp>
      <p:grpSp>
        <p:nvGrpSpPr>
          <p:cNvPr id="2" name="Group 1"/>
          <p:cNvGrpSpPr/>
          <p:nvPr/>
        </p:nvGrpSpPr>
        <p:grpSpPr>
          <a:xfrm>
            <a:off x="659147" y="1447800"/>
            <a:ext cx="3603625" cy="4572000"/>
            <a:chOff x="4800600" y="1447800"/>
            <a:chExt cx="3603625" cy="4572000"/>
          </a:xfrm>
        </p:grpSpPr>
        <p:pic>
          <p:nvPicPr>
            <p:cNvPr id="35843" name="Picture 3" descr="SynapticGap_57352Cv_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47800"/>
              <a:ext cx="3603625" cy="4572000"/>
            </a:xfrm>
            <a:prstGeom prst="rect">
              <a:avLst/>
            </a:prstGeom>
            <a:noFill/>
            <a:ln w="952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sp>
          <p:nvSpPr>
            <p:cNvPr id="6" name="Title 1"/>
            <p:cNvSpPr txBox="1">
              <a:spLocks/>
            </p:cNvSpPr>
            <p:nvPr/>
          </p:nvSpPr>
          <p:spPr bwMode="auto">
            <a:xfrm>
              <a:off x="5943600" y="4191000"/>
              <a:ext cx="1447800" cy="457200"/>
            </a:xfrm>
            <a:prstGeom prst="rect">
              <a:avLst/>
            </a:prstGeom>
            <a:solidFill>
              <a:schemeClr val="tx1"/>
            </a:solidFill>
            <a:ln w="25400">
              <a:noFill/>
            </a:ln>
            <a:extLst>
              <a:ext uri="{FAA26D3D-D897-4be2-8F04-BA451C77F1D7}">
                <ma14:placeholderFlag xmlns="" xmlns:ma14="http://schemas.microsoft.com/office/mac/drawingml/2011/main" val="1"/>
              </a:ext>
            </a:extLst>
          </p:spPr>
          <p:txBody>
            <a:bodyPr lIns="0" tIns="0" rIns="0" bIns="0" anchor="ctr" anchorCtr="1"/>
            <a:lstStyle>
              <a:lvl1pPr algn="l" rtl="0" eaLnBrk="0" fontAlgn="base" hangingPunct="0">
                <a:lnSpc>
                  <a:spcPct val="90000"/>
                </a:lnSpc>
                <a:spcBef>
                  <a:spcPct val="0"/>
                </a:spcBef>
                <a:spcAft>
                  <a:spcPct val="0"/>
                </a:spcAft>
                <a:defRPr sz="2800">
                  <a:solidFill>
                    <a:schemeClr val="bg2"/>
                  </a:solidFill>
                  <a:latin typeface="Helvetica"/>
                  <a:ea typeface="MS PGothic" pitchFamily="34" charset="-128"/>
                  <a:cs typeface="Helvetica"/>
                </a:defRPr>
              </a:lvl1pPr>
              <a:lvl2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2pPr>
              <a:lvl3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3pPr>
              <a:lvl4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4pPr>
              <a:lvl5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5pPr>
              <a:lvl6pPr marL="457200" algn="l" rtl="0" eaLnBrk="1" fontAlgn="base" hangingPunct="1">
                <a:lnSpc>
                  <a:spcPct val="90000"/>
                </a:lnSpc>
                <a:spcBef>
                  <a:spcPct val="0"/>
                </a:spcBef>
                <a:spcAft>
                  <a:spcPct val="0"/>
                </a:spcAft>
                <a:defRPr sz="2800">
                  <a:solidFill>
                    <a:schemeClr val="bg2"/>
                  </a:solidFill>
                  <a:latin typeface="Book Antiqua" pitchFamily="-106" charset="0"/>
                </a:defRPr>
              </a:lvl6pPr>
              <a:lvl7pPr marL="914400" algn="l" rtl="0" eaLnBrk="1" fontAlgn="base" hangingPunct="1">
                <a:lnSpc>
                  <a:spcPct val="90000"/>
                </a:lnSpc>
                <a:spcBef>
                  <a:spcPct val="0"/>
                </a:spcBef>
                <a:spcAft>
                  <a:spcPct val="0"/>
                </a:spcAft>
                <a:defRPr sz="2800">
                  <a:solidFill>
                    <a:schemeClr val="bg2"/>
                  </a:solidFill>
                  <a:latin typeface="Book Antiqua" pitchFamily="-106" charset="0"/>
                </a:defRPr>
              </a:lvl7pPr>
              <a:lvl8pPr marL="1371600" algn="l" rtl="0" eaLnBrk="1" fontAlgn="base" hangingPunct="1">
                <a:lnSpc>
                  <a:spcPct val="90000"/>
                </a:lnSpc>
                <a:spcBef>
                  <a:spcPct val="0"/>
                </a:spcBef>
                <a:spcAft>
                  <a:spcPct val="0"/>
                </a:spcAft>
                <a:defRPr sz="2800">
                  <a:solidFill>
                    <a:schemeClr val="bg2"/>
                  </a:solidFill>
                  <a:latin typeface="Book Antiqua" pitchFamily="-106" charset="0"/>
                </a:defRPr>
              </a:lvl8pPr>
              <a:lvl9pPr marL="1828800" algn="l" rtl="0" eaLnBrk="1" fontAlgn="base" hangingPunct="1">
                <a:lnSpc>
                  <a:spcPct val="90000"/>
                </a:lnSpc>
                <a:spcBef>
                  <a:spcPct val="0"/>
                </a:spcBef>
                <a:spcAft>
                  <a:spcPct val="0"/>
                </a:spcAft>
                <a:defRPr sz="2800">
                  <a:solidFill>
                    <a:schemeClr val="bg2"/>
                  </a:solidFill>
                  <a:latin typeface="Book Antiqua" pitchFamily="-106" charset="0"/>
                </a:defRPr>
              </a:lvl9pPr>
            </a:lstStyle>
            <a:p>
              <a:pPr algn="ctr">
                <a:defRPr/>
              </a:pPr>
              <a:r>
                <a:rPr lang="en-US" sz="1400" b="1" dirty="0" smtClean="0"/>
                <a:t>Transmitting Neuron</a:t>
              </a:r>
              <a:endParaRPr lang="en-US" sz="1400" b="1" dirty="0"/>
            </a:p>
          </p:txBody>
        </p:sp>
        <p:sp>
          <p:nvSpPr>
            <p:cNvPr id="7" name="Title 1"/>
            <p:cNvSpPr txBox="1">
              <a:spLocks/>
            </p:cNvSpPr>
            <p:nvPr/>
          </p:nvSpPr>
          <p:spPr bwMode="auto">
            <a:xfrm>
              <a:off x="6934200" y="5105400"/>
              <a:ext cx="1219200" cy="457200"/>
            </a:xfrm>
            <a:prstGeom prst="rect">
              <a:avLst/>
            </a:prstGeom>
            <a:solidFill>
              <a:schemeClr val="tx1"/>
            </a:solidFill>
            <a:ln w="25400">
              <a:noFill/>
            </a:ln>
            <a:extLst>
              <a:ext uri="{FAA26D3D-D897-4be2-8F04-BA451C77F1D7}">
                <ma14:placeholderFlag xmlns="" xmlns:ma14="http://schemas.microsoft.com/office/mac/drawingml/2011/main" val="1"/>
              </a:ext>
            </a:extLst>
          </p:spPr>
          <p:txBody>
            <a:bodyPr lIns="0" tIns="0" rIns="0" bIns="0" anchor="ctr" anchorCtr="1"/>
            <a:lstStyle>
              <a:lvl1pPr algn="l" rtl="0" eaLnBrk="0" fontAlgn="base" hangingPunct="0">
                <a:lnSpc>
                  <a:spcPct val="90000"/>
                </a:lnSpc>
                <a:spcBef>
                  <a:spcPct val="0"/>
                </a:spcBef>
                <a:spcAft>
                  <a:spcPct val="0"/>
                </a:spcAft>
                <a:defRPr sz="2800">
                  <a:solidFill>
                    <a:schemeClr val="bg2"/>
                  </a:solidFill>
                  <a:latin typeface="Helvetica"/>
                  <a:ea typeface="MS PGothic" pitchFamily="34" charset="-128"/>
                  <a:cs typeface="Helvetica"/>
                </a:defRPr>
              </a:lvl1pPr>
              <a:lvl2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2pPr>
              <a:lvl3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3pPr>
              <a:lvl4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4pPr>
              <a:lvl5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5pPr>
              <a:lvl6pPr marL="457200" algn="l" rtl="0" eaLnBrk="1" fontAlgn="base" hangingPunct="1">
                <a:lnSpc>
                  <a:spcPct val="90000"/>
                </a:lnSpc>
                <a:spcBef>
                  <a:spcPct val="0"/>
                </a:spcBef>
                <a:spcAft>
                  <a:spcPct val="0"/>
                </a:spcAft>
                <a:defRPr sz="2800">
                  <a:solidFill>
                    <a:schemeClr val="bg2"/>
                  </a:solidFill>
                  <a:latin typeface="Book Antiqua" pitchFamily="-106" charset="0"/>
                </a:defRPr>
              </a:lvl6pPr>
              <a:lvl7pPr marL="914400" algn="l" rtl="0" eaLnBrk="1" fontAlgn="base" hangingPunct="1">
                <a:lnSpc>
                  <a:spcPct val="90000"/>
                </a:lnSpc>
                <a:spcBef>
                  <a:spcPct val="0"/>
                </a:spcBef>
                <a:spcAft>
                  <a:spcPct val="0"/>
                </a:spcAft>
                <a:defRPr sz="2800">
                  <a:solidFill>
                    <a:schemeClr val="bg2"/>
                  </a:solidFill>
                  <a:latin typeface="Book Antiqua" pitchFamily="-106" charset="0"/>
                </a:defRPr>
              </a:lvl7pPr>
              <a:lvl8pPr marL="1371600" algn="l" rtl="0" eaLnBrk="1" fontAlgn="base" hangingPunct="1">
                <a:lnSpc>
                  <a:spcPct val="90000"/>
                </a:lnSpc>
                <a:spcBef>
                  <a:spcPct val="0"/>
                </a:spcBef>
                <a:spcAft>
                  <a:spcPct val="0"/>
                </a:spcAft>
                <a:defRPr sz="2800">
                  <a:solidFill>
                    <a:schemeClr val="bg2"/>
                  </a:solidFill>
                  <a:latin typeface="Book Antiqua" pitchFamily="-106" charset="0"/>
                </a:defRPr>
              </a:lvl8pPr>
              <a:lvl9pPr marL="1828800" algn="l" rtl="0" eaLnBrk="1" fontAlgn="base" hangingPunct="1">
                <a:lnSpc>
                  <a:spcPct val="90000"/>
                </a:lnSpc>
                <a:spcBef>
                  <a:spcPct val="0"/>
                </a:spcBef>
                <a:spcAft>
                  <a:spcPct val="0"/>
                </a:spcAft>
                <a:defRPr sz="2800">
                  <a:solidFill>
                    <a:schemeClr val="bg2"/>
                  </a:solidFill>
                  <a:latin typeface="Book Antiqua" pitchFamily="-106" charset="0"/>
                </a:defRPr>
              </a:lvl9pPr>
            </a:lstStyle>
            <a:p>
              <a:pPr algn="ctr">
                <a:defRPr/>
              </a:pPr>
              <a:r>
                <a:rPr lang="en-US" sz="1400" b="1" dirty="0" smtClean="0">
                  <a:solidFill>
                    <a:srgbClr val="000000"/>
                  </a:solidFill>
                </a:rPr>
                <a:t>Receiving  Neuron</a:t>
              </a:r>
              <a:endParaRPr lang="en-US" sz="1400" b="1" dirty="0">
                <a:solidFill>
                  <a:srgbClr val="000000"/>
                </a:solidFill>
              </a:endParaRPr>
            </a:p>
          </p:txBody>
        </p:sp>
        <p:cxnSp>
          <p:nvCxnSpPr>
            <p:cNvPr id="9" name="Straight Connector 8"/>
            <p:cNvCxnSpPr/>
            <p:nvPr/>
          </p:nvCxnSpPr>
          <p:spPr bwMode="auto">
            <a:xfrm flipV="1">
              <a:off x="5753100" y="4914900"/>
              <a:ext cx="838200" cy="3810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5" name="Title 1"/>
            <p:cNvSpPr txBox="1">
              <a:spLocks/>
            </p:cNvSpPr>
            <p:nvPr/>
          </p:nvSpPr>
          <p:spPr bwMode="auto">
            <a:xfrm>
              <a:off x="5029200" y="5029200"/>
              <a:ext cx="990600" cy="457200"/>
            </a:xfrm>
            <a:prstGeom prst="rect">
              <a:avLst/>
            </a:prstGeom>
            <a:solidFill>
              <a:schemeClr val="tx1"/>
            </a:solidFill>
            <a:ln w="25400">
              <a:noFill/>
              <a:miter lim="800000"/>
              <a:headEnd/>
              <a:tailEnd/>
            </a:ln>
            <a:extLst>
              <a:ext uri="{FAA26D3D-D897-4be2-8F04-BA451C77F1D7}">
                <ma14:placeholderFlag xmlns="" xmlns:ma14="http://schemas.microsoft.com/office/mac/drawingml/2011/main" val="1"/>
              </a:ext>
            </a:extLst>
          </p:spPr>
          <p:txBody>
            <a:bodyPr lIns="0" tIns="0" rIns="0" bIns="0" anchor="ctr" anchorCtr="1"/>
            <a:lstStyle>
              <a:lvl1pPr algn="l" rtl="0" eaLnBrk="0" fontAlgn="base" hangingPunct="0">
                <a:lnSpc>
                  <a:spcPct val="90000"/>
                </a:lnSpc>
                <a:spcBef>
                  <a:spcPct val="0"/>
                </a:spcBef>
                <a:spcAft>
                  <a:spcPct val="0"/>
                </a:spcAft>
                <a:defRPr sz="2800">
                  <a:solidFill>
                    <a:schemeClr val="bg2"/>
                  </a:solidFill>
                  <a:latin typeface="Helvetica"/>
                  <a:ea typeface="MS PGothic" pitchFamily="34" charset="-128"/>
                  <a:cs typeface="Helvetica"/>
                </a:defRPr>
              </a:lvl1pPr>
              <a:lvl2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2pPr>
              <a:lvl3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3pPr>
              <a:lvl4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4pPr>
              <a:lvl5pPr algn="l" rtl="0" eaLnBrk="0" fontAlgn="base" hangingPunct="0">
                <a:lnSpc>
                  <a:spcPct val="90000"/>
                </a:lnSpc>
                <a:spcBef>
                  <a:spcPct val="0"/>
                </a:spcBef>
                <a:spcAft>
                  <a:spcPct val="0"/>
                </a:spcAft>
                <a:defRPr sz="2800">
                  <a:solidFill>
                    <a:schemeClr val="bg2"/>
                  </a:solidFill>
                  <a:latin typeface="Helvetica" charset="0"/>
                  <a:ea typeface="MS PGothic" pitchFamily="34" charset="-128"/>
                  <a:cs typeface="Helvetica" charset="0"/>
                </a:defRPr>
              </a:lvl5pPr>
              <a:lvl6pPr marL="457200" algn="l" rtl="0" eaLnBrk="1" fontAlgn="base" hangingPunct="1">
                <a:lnSpc>
                  <a:spcPct val="90000"/>
                </a:lnSpc>
                <a:spcBef>
                  <a:spcPct val="0"/>
                </a:spcBef>
                <a:spcAft>
                  <a:spcPct val="0"/>
                </a:spcAft>
                <a:defRPr sz="2800">
                  <a:solidFill>
                    <a:schemeClr val="bg2"/>
                  </a:solidFill>
                  <a:latin typeface="Book Antiqua" pitchFamily="-106" charset="0"/>
                </a:defRPr>
              </a:lvl6pPr>
              <a:lvl7pPr marL="914400" algn="l" rtl="0" eaLnBrk="1" fontAlgn="base" hangingPunct="1">
                <a:lnSpc>
                  <a:spcPct val="90000"/>
                </a:lnSpc>
                <a:spcBef>
                  <a:spcPct val="0"/>
                </a:spcBef>
                <a:spcAft>
                  <a:spcPct val="0"/>
                </a:spcAft>
                <a:defRPr sz="2800">
                  <a:solidFill>
                    <a:schemeClr val="bg2"/>
                  </a:solidFill>
                  <a:latin typeface="Book Antiqua" pitchFamily="-106" charset="0"/>
                </a:defRPr>
              </a:lvl7pPr>
              <a:lvl8pPr marL="1371600" algn="l" rtl="0" eaLnBrk="1" fontAlgn="base" hangingPunct="1">
                <a:lnSpc>
                  <a:spcPct val="90000"/>
                </a:lnSpc>
                <a:spcBef>
                  <a:spcPct val="0"/>
                </a:spcBef>
                <a:spcAft>
                  <a:spcPct val="0"/>
                </a:spcAft>
                <a:defRPr sz="2800">
                  <a:solidFill>
                    <a:schemeClr val="bg2"/>
                  </a:solidFill>
                  <a:latin typeface="Book Antiqua" pitchFamily="-106" charset="0"/>
                </a:defRPr>
              </a:lvl8pPr>
              <a:lvl9pPr marL="1828800" algn="l" rtl="0" eaLnBrk="1" fontAlgn="base" hangingPunct="1">
                <a:lnSpc>
                  <a:spcPct val="90000"/>
                </a:lnSpc>
                <a:spcBef>
                  <a:spcPct val="0"/>
                </a:spcBef>
                <a:spcAft>
                  <a:spcPct val="0"/>
                </a:spcAft>
                <a:defRPr sz="2800">
                  <a:solidFill>
                    <a:schemeClr val="bg2"/>
                  </a:solidFill>
                  <a:latin typeface="Book Antiqua" pitchFamily="-106" charset="0"/>
                </a:defRPr>
              </a:lvl9pPr>
            </a:lstStyle>
            <a:p>
              <a:pPr algn="ctr">
                <a:defRPr/>
              </a:pPr>
              <a:r>
                <a:rPr lang="en-US" sz="1400" b="1" dirty="0" smtClean="0"/>
                <a:t>Synaptic Gap</a:t>
              </a:r>
              <a:endParaRPr lang="en-US" sz="1400" b="1" dirty="0"/>
            </a:p>
          </p:txBody>
        </p:sp>
      </p:grpSp>
      <p:sp>
        <p:nvSpPr>
          <p:cNvPr id="10" name="TextBox 9"/>
          <p:cNvSpPr txBox="1"/>
          <p:nvPr/>
        </p:nvSpPr>
        <p:spPr>
          <a:xfrm>
            <a:off x="6153829" y="6464657"/>
            <a:ext cx="2990171" cy="246221"/>
          </a:xfrm>
          <a:prstGeom prst="rect">
            <a:avLst/>
          </a:prstGeom>
          <a:noFill/>
        </p:spPr>
        <p:txBody>
          <a:bodyPr wrap="square" rtlCol="0">
            <a:spAutoFit/>
          </a:bodyPr>
          <a:lstStyle/>
          <a:p>
            <a:pPr algn="r"/>
            <a:r>
              <a:rPr lang="en-US" sz="1000" dirty="0" smtClean="0">
                <a:solidFill>
                  <a:schemeClr val="bg2">
                    <a:lumMod val="65000"/>
                    <a:lumOff val="35000"/>
                  </a:schemeClr>
                </a:solidFill>
                <a:latin typeface="Arial" charset="0"/>
              </a:rPr>
              <a:t>TEM image © Dennis Kunkel Microscopy, Inc.</a:t>
            </a:r>
            <a:endParaRPr lang="en-US" sz="1000" dirty="0">
              <a:solidFill>
                <a:schemeClr val="bg2">
                  <a:lumMod val="65000"/>
                  <a:lumOff val="35000"/>
                </a:schemeClr>
              </a:solidFill>
            </a:endParaRPr>
          </a:p>
        </p:txBody>
      </p:sp>
    </p:spTree>
    <p:extLst>
      <p:ext uri="{BB962C8B-B14F-4D97-AF65-F5344CB8AC3E}">
        <p14:creationId xmlns:p14="http://schemas.microsoft.com/office/powerpoint/2010/main" val="273098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dirty="0">
                <a:latin typeface="Comic Sans MS" panose="030F0702030302020204" pitchFamily="66" charset="0"/>
                <a:ea typeface="MS PGothic" charset="0"/>
              </a:rPr>
              <a:t>Chemical Communication</a:t>
            </a:r>
          </a:p>
        </p:txBody>
      </p:sp>
      <p:sp>
        <p:nvSpPr>
          <p:cNvPr id="33794" name="Content Placeholder 2"/>
          <p:cNvSpPr>
            <a:spLocks noGrp="1"/>
          </p:cNvSpPr>
          <p:nvPr>
            <p:ph idx="1"/>
          </p:nvPr>
        </p:nvSpPr>
        <p:spPr>
          <a:xfrm>
            <a:off x="730235" y="1371600"/>
            <a:ext cx="3656004" cy="4724400"/>
          </a:xfrm>
        </p:spPr>
        <p:txBody>
          <a:bodyPr/>
          <a:lstStyle/>
          <a:p>
            <a:pPr marL="0" indent="0">
              <a:buFont typeface="Wingdings" charset="0"/>
              <a:buNone/>
            </a:pPr>
            <a:r>
              <a:rPr lang="en-US" dirty="0">
                <a:latin typeface="Comic Sans MS" panose="030F0702030302020204" pitchFamily="66" charset="0"/>
                <a:ea typeface="MS PGothic" charset="0"/>
              </a:rPr>
              <a:t>In most cases, communication across the synapse occurs chemically instead of electrically. </a:t>
            </a:r>
            <a:endParaRPr lang="en-US" dirty="0" smtClean="0">
              <a:latin typeface="Comic Sans MS" panose="030F0702030302020204" pitchFamily="66" charset="0"/>
              <a:ea typeface="MS PGothic" charset="0"/>
            </a:endParaRPr>
          </a:p>
          <a:p>
            <a:pPr marL="0" indent="0">
              <a:buFont typeface="Wingdings" charset="0"/>
              <a:buNone/>
            </a:pPr>
            <a:endParaRPr lang="en-US" b="1" dirty="0" smtClean="0">
              <a:latin typeface="Comic Sans MS" panose="030F0702030302020204" pitchFamily="66" charset="0"/>
              <a:ea typeface="MS PGothic" charset="0"/>
            </a:endParaRPr>
          </a:p>
          <a:p>
            <a:pPr marL="0" indent="0">
              <a:buFont typeface="Wingdings" charset="0"/>
              <a:buNone/>
            </a:pPr>
            <a:r>
              <a:rPr lang="en-US" b="1" dirty="0" smtClean="0">
                <a:latin typeface="Comic Sans MS" panose="030F0702030302020204" pitchFamily="66" charset="0"/>
                <a:ea typeface="MS PGothic" charset="0"/>
              </a:rPr>
              <a:t>Neurotransmitters</a:t>
            </a:r>
            <a:r>
              <a:rPr lang="en-US" dirty="0" smtClean="0">
                <a:latin typeface="Comic Sans MS" panose="030F0702030302020204" pitchFamily="66" charset="0"/>
                <a:ea typeface="MS PGothic" charset="0"/>
              </a:rPr>
              <a:t> </a:t>
            </a:r>
            <a:r>
              <a:rPr lang="en-US" dirty="0">
                <a:latin typeface="Comic Sans MS" panose="030F0702030302020204" pitchFamily="66" charset="0"/>
                <a:ea typeface="MS PGothic" charset="0"/>
              </a:rPr>
              <a:t>can either promote or inhibit the firing of receiving neurons. </a:t>
            </a:r>
          </a:p>
        </p:txBody>
      </p:sp>
      <p:pic>
        <p:nvPicPr>
          <p:cNvPr id="33795" name="Picture 3" descr="Crossing-ga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8660" y="1620386"/>
            <a:ext cx="3846881" cy="43333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5852685" y="6464657"/>
            <a:ext cx="3291316" cy="246221"/>
          </a:xfrm>
          <a:prstGeom prst="rect">
            <a:avLst/>
          </a:prstGeom>
          <a:noFill/>
        </p:spPr>
        <p:txBody>
          <a:bodyPr wrap="square" rtlCol="0">
            <a:spAutoFit/>
          </a:bodyPr>
          <a:lstStyle/>
          <a:p>
            <a:pPr algn="r"/>
            <a:r>
              <a:rPr lang="en-US" sz="1000" dirty="0" smtClean="0">
                <a:solidFill>
                  <a:schemeClr val="bg2">
                    <a:lumMod val="65000"/>
                    <a:lumOff val="35000"/>
                  </a:schemeClr>
                </a:solidFill>
                <a:latin typeface="Arial" charset="0"/>
              </a:rPr>
              <a:t>Illustration © Baylor College of Medicine\M.S. Young.</a:t>
            </a:r>
            <a:endParaRPr lang="en-US" sz="1000" dirty="0">
              <a:solidFill>
                <a:schemeClr val="bg2">
                  <a:lumMod val="65000"/>
                  <a:lumOff val="35000"/>
                </a:schemeClr>
              </a:solidFill>
            </a:endParaRPr>
          </a:p>
        </p:txBody>
      </p:sp>
    </p:spTree>
    <p:extLst>
      <p:ext uri="{BB962C8B-B14F-4D97-AF65-F5344CB8AC3E}">
        <p14:creationId xmlns:p14="http://schemas.microsoft.com/office/powerpoint/2010/main" val="228115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V="1">
            <a:off x="140677" y="1011115"/>
            <a:ext cx="8801100" cy="8793"/>
          </a:xfrm>
          <a:prstGeom prst="line">
            <a:avLst/>
          </a:prstGeom>
          <a:ln w="38100">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2773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The Teenage Brain!!!!!</a:t>
            </a:r>
            <a:endParaRPr lang="en-US" sz="3200" dirty="0">
              <a:latin typeface="Comic Sans MS" panose="030F0702030302020204" pitchFamily="66" charset="0"/>
            </a:endParaRPr>
          </a:p>
        </p:txBody>
      </p:sp>
      <p:pic>
        <p:nvPicPr>
          <p:cNvPr id="2050" name="Picture 2" descr="http://eliteedu.com.au/wp-content/uploads/2015/02/teenage-brain-avera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54" y="1747105"/>
            <a:ext cx="7786523" cy="354586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4633546" y="6224991"/>
            <a:ext cx="4510454" cy="246221"/>
          </a:xfrm>
          <a:prstGeom prst="rect">
            <a:avLst/>
          </a:prstGeom>
          <a:noFill/>
        </p:spPr>
        <p:txBody>
          <a:bodyPr wrap="square" rtlCol="0">
            <a:spAutoFit/>
          </a:bodyPr>
          <a:lstStyle/>
          <a:p>
            <a:r>
              <a:rPr lang="en-US" sz="1000" dirty="0"/>
              <a:t>http://iesin-3eso.blogspot.com/2015/04/adolescent-brain-development.html</a:t>
            </a:r>
          </a:p>
        </p:txBody>
      </p:sp>
    </p:spTree>
    <p:extLst>
      <p:ext uri="{BB962C8B-B14F-4D97-AF65-F5344CB8AC3E}">
        <p14:creationId xmlns:p14="http://schemas.microsoft.com/office/powerpoint/2010/main" val="35673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41134" y="326647"/>
            <a:ext cx="8460509" cy="646331"/>
          </a:xfrm>
          <a:prstGeom prst="rect">
            <a:avLst/>
          </a:prstGeom>
          <a:noFill/>
        </p:spPr>
        <p:txBody>
          <a:bodyPr wrap="square" rtlCol="0">
            <a:spAutoFit/>
          </a:bodyPr>
          <a:lstStyle/>
          <a:p>
            <a:r>
              <a:rPr lang="en-US" sz="3600" dirty="0" smtClean="0">
                <a:latin typeface="Courier New" panose="02070309020205020404" pitchFamily="49" charset="0"/>
                <a:cs typeface="Courier New" panose="02070309020205020404" pitchFamily="49" charset="0"/>
              </a:rPr>
              <a:t>Depends on how you look at it…</a:t>
            </a:r>
            <a:endParaRPr lang="en-US" sz="3600" dirty="0">
              <a:latin typeface="Courier New" panose="02070309020205020404" pitchFamily="49" charset="0"/>
              <a:cs typeface="Courier New" panose="02070309020205020404" pitchFamily="49" charset="0"/>
            </a:endParaRPr>
          </a:p>
        </p:txBody>
      </p:sp>
      <p:grpSp>
        <p:nvGrpSpPr>
          <p:cNvPr id="42" name="Group 41"/>
          <p:cNvGrpSpPr/>
          <p:nvPr/>
        </p:nvGrpSpPr>
        <p:grpSpPr>
          <a:xfrm>
            <a:off x="121498" y="4304784"/>
            <a:ext cx="8716941" cy="2117572"/>
            <a:chOff x="121498" y="4304784"/>
            <a:chExt cx="8716941" cy="2117572"/>
          </a:xfrm>
        </p:grpSpPr>
        <p:grpSp>
          <p:nvGrpSpPr>
            <p:cNvPr id="40" name="Group 39"/>
            <p:cNvGrpSpPr/>
            <p:nvPr/>
          </p:nvGrpSpPr>
          <p:grpSpPr>
            <a:xfrm>
              <a:off x="121498" y="4304784"/>
              <a:ext cx="1334846" cy="2117572"/>
              <a:chOff x="121498" y="4304784"/>
              <a:chExt cx="1334846" cy="2117572"/>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8635"/>
              <a:stretch/>
            </p:blipFill>
            <p:spPr>
              <a:xfrm>
                <a:off x="342433" y="4983175"/>
                <a:ext cx="892977" cy="1439181"/>
              </a:xfrm>
              <a:prstGeom prst="rect">
                <a:avLst/>
              </a:prstGeom>
            </p:spPr>
          </p:pic>
          <p:sp>
            <p:nvSpPr>
              <p:cNvPr id="13" name="TextBox 12"/>
              <p:cNvSpPr txBox="1"/>
              <p:nvPr/>
            </p:nvSpPr>
            <p:spPr>
              <a:xfrm>
                <a:off x="121498" y="4304784"/>
                <a:ext cx="1334846" cy="678391"/>
              </a:xfrm>
              <a:prstGeom prst="rect">
                <a:avLst/>
              </a:prstGeom>
              <a:noFill/>
            </p:spPr>
            <p:txBody>
              <a:bodyPr wrap="square" rtlCol="0">
                <a:spAutoFit/>
              </a:bodyPr>
              <a:lstStyle/>
              <a:p>
                <a:pPr algn="ctr">
                  <a:lnSpc>
                    <a:spcPts val="2200"/>
                  </a:lnSpc>
                </a:pPr>
                <a:r>
                  <a:rPr lang="en-US" sz="2400" dirty="0" smtClean="0">
                    <a:latin typeface="Courier New" panose="02070309020205020404" pitchFamily="49" charset="0"/>
                    <a:cs typeface="Courier New" panose="02070309020205020404" pitchFamily="49" charset="0"/>
                  </a:rPr>
                  <a:t>Really</a:t>
                </a:r>
              </a:p>
              <a:p>
                <a:pPr algn="ctr">
                  <a:lnSpc>
                    <a:spcPts val="2200"/>
                  </a:lnSpc>
                </a:pPr>
                <a:r>
                  <a:rPr lang="en-US" sz="2400" dirty="0" smtClean="0">
                    <a:latin typeface="Courier New" panose="02070309020205020404" pitchFamily="49" charset="0"/>
                    <a:cs typeface="Courier New" panose="02070309020205020404" pitchFamily="49" charset="0"/>
                  </a:rPr>
                  <a:t>Small</a:t>
                </a:r>
                <a:endParaRPr lang="en-US" sz="2400" dirty="0">
                  <a:latin typeface="Courier New" panose="02070309020205020404" pitchFamily="49" charset="0"/>
                  <a:cs typeface="Courier New" panose="02070309020205020404" pitchFamily="49" charset="0"/>
                </a:endParaRPr>
              </a:p>
            </p:txBody>
          </p:sp>
        </p:grpSp>
        <p:grpSp>
          <p:nvGrpSpPr>
            <p:cNvPr id="41" name="Group 40"/>
            <p:cNvGrpSpPr/>
            <p:nvPr/>
          </p:nvGrpSpPr>
          <p:grpSpPr>
            <a:xfrm>
              <a:off x="7157517" y="4304784"/>
              <a:ext cx="1680922" cy="1660324"/>
              <a:chOff x="7157517" y="4304784"/>
              <a:chExt cx="1680922" cy="1660324"/>
            </a:xfrm>
          </p:grpSpPr>
          <p:sp>
            <p:nvSpPr>
              <p:cNvPr id="14" name="TextBox 13"/>
              <p:cNvSpPr txBox="1"/>
              <p:nvPr/>
            </p:nvSpPr>
            <p:spPr>
              <a:xfrm>
                <a:off x="7330555" y="4304784"/>
                <a:ext cx="1334846" cy="678391"/>
              </a:xfrm>
              <a:prstGeom prst="rect">
                <a:avLst/>
              </a:prstGeom>
              <a:noFill/>
            </p:spPr>
            <p:txBody>
              <a:bodyPr wrap="square" rtlCol="0">
                <a:spAutoFit/>
              </a:bodyPr>
              <a:lstStyle/>
              <a:p>
                <a:pPr algn="ctr">
                  <a:lnSpc>
                    <a:spcPts val="2200"/>
                  </a:lnSpc>
                </a:pPr>
                <a:r>
                  <a:rPr lang="en-US" sz="2400" dirty="0" smtClean="0">
                    <a:latin typeface="Courier New" panose="02070309020205020404" pitchFamily="49" charset="0"/>
                    <a:cs typeface="Courier New" panose="02070309020205020404" pitchFamily="49" charset="0"/>
                  </a:rPr>
                  <a:t>Really</a:t>
                </a:r>
              </a:p>
              <a:p>
                <a:pPr algn="ctr">
                  <a:lnSpc>
                    <a:spcPts val="2200"/>
                  </a:lnSpc>
                </a:pPr>
                <a:r>
                  <a:rPr lang="en-US" sz="2400" dirty="0" smtClean="0">
                    <a:latin typeface="Courier New" panose="02070309020205020404" pitchFamily="49" charset="0"/>
                    <a:cs typeface="Courier New" panose="02070309020205020404" pitchFamily="49" charset="0"/>
                  </a:rPr>
                  <a:t>Big</a:t>
                </a:r>
                <a:endParaRPr lang="en-US" sz="2400" dirty="0">
                  <a:latin typeface="Courier New" panose="02070309020205020404" pitchFamily="49" charset="0"/>
                  <a:cs typeface="Courier New" panose="02070309020205020404" pitchFamily="49" charset="0"/>
                </a:endParaRPr>
              </a:p>
            </p:txBody>
          </p:sp>
          <p:pic>
            <p:nvPicPr>
              <p:cNvPr id="2052" name="Picture 4" descr="Image result for ey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517" y="4939745"/>
                <a:ext cx="1680922" cy="10253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9" name="Group 28"/>
          <p:cNvGrpSpPr/>
          <p:nvPr/>
        </p:nvGrpSpPr>
        <p:grpSpPr>
          <a:xfrm>
            <a:off x="7348666" y="1325570"/>
            <a:ext cx="1489773" cy="1833673"/>
            <a:chOff x="7348666" y="1325570"/>
            <a:chExt cx="1489773" cy="1833673"/>
          </a:xfrm>
        </p:grpSpPr>
        <p:pic>
          <p:nvPicPr>
            <p:cNvPr id="18" name="Picture 4" descr="BrainLobe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53131" y="1666336"/>
              <a:ext cx="1166511" cy="1492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Box 20"/>
            <p:cNvSpPr txBox="1"/>
            <p:nvPr/>
          </p:nvSpPr>
          <p:spPr>
            <a:xfrm>
              <a:off x="7348666" y="1325570"/>
              <a:ext cx="1489773" cy="374461"/>
            </a:xfrm>
            <a:prstGeom prst="rect">
              <a:avLst/>
            </a:prstGeom>
            <a:noFill/>
          </p:spPr>
          <p:txBody>
            <a:bodyPr wrap="square" rtlCol="0">
              <a:spAutoFit/>
            </a:bodyPr>
            <a:lstStyle/>
            <a:p>
              <a:pPr algn="ctr">
                <a:lnSpc>
                  <a:spcPts val="2200"/>
                </a:lnSpc>
              </a:pPr>
              <a:r>
                <a:rPr lang="en-US" sz="2000" dirty="0" smtClean="0">
                  <a:latin typeface="Courier New" panose="02070309020205020404" pitchFamily="49" charset="0"/>
                  <a:cs typeface="Courier New" panose="02070309020205020404" pitchFamily="49" charset="0"/>
                </a:rPr>
                <a:t>Brain</a:t>
              </a:r>
              <a:endParaRPr lang="en-US" sz="2000" dirty="0">
                <a:latin typeface="Courier New" panose="02070309020205020404" pitchFamily="49" charset="0"/>
                <a:cs typeface="Courier New" panose="02070309020205020404" pitchFamily="49" charset="0"/>
              </a:endParaRPr>
            </a:p>
          </p:txBody>
        </p:sp>
      </p:grpSp>
      <p:grpSp>
        <p:nvGrpSpPr>
          <p:cNvPr id="31" name="Group 30"/>
          <p:cNvGrpSpPr/>
          <p:nvPr/>
        </p:nvGrpSpPr>
        <p:grpSpPr>
          <a:xfrm>
            <a:off x="4956028" y="1672293"/>
            <a:ext cx="2521403" cy="1673843"/>
            <a:chOff x="4917928" y="1672293"/>
            <a:chExt cx="2521403" cy="1673843"/>
          </a:xfrm>
        </p:grpSpPr>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8132" y="2060741"/>
              <a:ext cx="820994" cy="1285395"/>
            </a:xfrm>
            <a:prstGeom prst="rect">
              <a:avLst/>
            </a:prstGeom>
          </p:spPr>
        </p:pic>
        <p:sp>
          <p:nvSpPr>
            <p:cNvPr id="22" name="TextBox 21"/>
            <p:cNvSpPr txBox="1"/>
            <p:nvPr/>
          </p:nvSpPr>
          <p:spPr>
            <a:xfrm>
              <a:off x="4917928" y="1672293"/>
              <a:ext cx="2521403" cy="374461"/>
            </a:xfrm>
            <a:prstGeom prst="rect">
              <a:avLst/>
            </a:prstGeom>
            <a:noFill/>
          </p:spPr>
          <p:txBody>
            <a:bodyPr wrap="square" rtlCol="0">
              <a:spAutoFit/>
            </a:bodyPr>
            <a:lstStyle/>
            <a:p>
              <a:pPr algn="ctr">
                <a:lnSpc>
                  <a:spcPts val="2200"/>
                </a:lnSpc>
              </a:pPr>
              <a:r>
                <a:rPr lang="en-US" sz="2000" dirty="0" smtClean="0">
                  <a:latin typeface="Courier New" panose="02070309020205020404" pitchFamily="49" charset="0"/>
                  <a:cs typeface="Courier New" panose="02070309020205020404" pitchFamily="49" charset="0"/>
                </a:rPr>
                <a:t>Structures</a:t>
              </a:r>
              <a:endParaRPr lang="en-US" sz="2000" dirty="0">
                <a:latin typeface="Courier New" panose="02070309020205020404" pitchFamily="49" charset="0"/>
                <a:cs typeface="Courier New" panose="02070309020205020404" pitchFamily="49" charset="0"/>
              </a:endParaRPr>
            </a:p>
          </p:txBody>
        </p:sp>
      </p:grpSp>
      <p:grpSp>
        <p:nvGrpSpPr>
          <p:cNvPr id="38" name="Group 37"/>
          <p:cNvGrpSpPr/>
          <p:nvPr/>
        </p:nvGrpSpPr>
        <p:grpSpPr>
          <a:xfrm>
            <a:off x="2719229" y="1373463"/>
            <a:ext cx="2984858" cy="2238353"/>
            <a:chOff x="2719229" y="1373463"/>
            <a:chExt cx="2984858" cy="2238353"/>
          </a:xfrm>
        </p:grpSpPr>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8799" y="2145435"/>
              <a:ext cx="1260963" cy="1466381"/>
            </a:xfrm>
            <a:prstGeom prst="rect">
              <a:avLst/>
            </a:prstGeom>
          </p:spPr>
        </p:pic>
        <p:sp>
          <p:nvSpPr>
            <p:cNvPr id="24" name="TextBox 23"/>
            <p:cNvSpPr txBox="1"/>
            <p:nvPr/>
          </p:nvSpPr>
          <p:spPr>
            <a:xfrm>
              <a:off x="2719229" y="1373463"/>
              <a:ext cx="2984858" cy="804066"/>
            </a:xfrm>
            <a:prstGeom prst="rect">
              <a:avLst/>
            </a:prstGeom>
            <a:noFill/>
          </p:spPr>
          <p:txBody>
            <a:bodyPr wrap="square" rtlCol="0">
              <a:spAutoFit/>
            </a:bodyPr>
            <a:lstStyle/>
            <a:p>
              <a:pPr algn="ctr">
                <a:lnSpc>
                  <a:spcPts val="1800"/>
                </a:lnSpc>
              </a:pPr>
              <a:r>
                <a:rPr lang="en-US" sz="2000" dirty="0" smtClean="0">
                  <a:latin typeface="Courier New" panose="02070309020205020404" pitchFamily="49" charset="0"/>
                  <a:cs typeface="Courier New" panose="02070309020205020404" pitchFamily="49" charset="0"/>
                </a:rPr>
                <a:t>Connections</a:t>
              </a:r>
            </a:p>
            <a:p>
              <a:pPr algn="ctr">
                <a:lnSpc>
                  <a:spcPts val="1800"/>
                </a:lnSpc>
              </a:pPr>
              <a:r>
                <a:rPr lang="en-US" sz="2000" dirty="0" smtClean="0">
                  <a:latin typeface="Courier New" panose="02070309020205020404" pitchFamily="49" charset="0"/>
                  <a:cs typeface="Courier New" panose="02070309020205020404" pitchFamily="49" charset="0"/>
                </a:rPr>
                <a:t>Between</a:t>
              </a:r>
            </a:p>
            <a:p>
              <a:pPr algn="ctr">
                <a:lnSpc>
                  <a:spcPts val="1800"/>
                </a:lnSpc>
              </a:pPr>
              <a:r>
                <a:rPr lang="en-US" sz="2000" dirty="0" smtClean="0">
                  <a:latin typeface="Courier New" panose="02070309020205020404" pitchFamily="49" charset="0"/>
                  <a:cs typeface="Courier New" panose="02070309020205020404" pitchFamily="49" charset="0"/>
                </a:rPr>
                <a:t>Cells </a:t>
              </a:r>
              <a:endParaRPr lang="en-US" sz="2000" dirty="0">
                <a:latin typeface="Courier New" panose="02070309020205020404" pitchFamily="49" charset="0"/>
                <a:cs typeface="Courier New" panose="02070309020205020404" pitchFamily="49" charset="0"/>
              </a:endParaRPr>
            </a:p>
          </p:txBody>
        </p:sp>
      </p:grpSp>
      <p:grpSp>
        <p:nvGrpSpPr>
          <p:cNvPr id="35" name="Group 34"/>
          <p:cNvGrpSpPr/>
          <p:nvPr/>
        </p:nvGrpSpPr>
        <p:grpSpPr>
          <a:xfrm>
            <a:off x="1773911" y="2392911"/>
            <a:ext cx="1524132" cy="1370656"/>
            <a:chOff x="1773911" y="2392911"/>
            <a:chExt cx="1524132" cy="137065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3911" y="2586937"/>
              <a:ext cx="1524132" cy="1176630"/>
            </a:xfrm>
            <a:prstGeom prst="rect">
              <a:avLst/>
            </a:prstGeom>
          </p:spPr>
        </p:pic>
        <p:sp>
          <p:nvSpPr>
            <p:cNvPr id="25" name="TextBox 24"/>
            <p:cNvSpPr txBox="1"/>
            <p:nvPr/>
          </p:nvSpPr>
          <p:spPr>
            <a:xfrm>
              <a:off x="1821956" y="2392911"/>
              <a:ext cx="1428043" cy="374461"/>
            </a:xfrm>
            <a:prstGeom prst="rect">
              <a:avLst/>
            </a:prstGeom>
            <a:noFill/>
          </p:spPr>
          <p:txBody>
            <a:bodyPr wrap="square" rtlCol="0">
              <a:spAutoFit/>
            </a:bodyPr>
            <a:lstStyle/>
            <a:p>
              <a:pPr algn="ctr">
                <a:lnSpc>
                  <a:spcPts val="2200"/>
                </a:lnSpc>
              </a:pPr>
              <a:r>
                <a:rPr lang="en-US" sz="2000" dirty="0" smtClean="0">
                  <a:latin typeface="Courier New" panose="02070309020205020404" pitchFamily="49" charset="0"/>
                  <a:cs typeface="Courier New" panose="02070309020205020404" pitchFamily="49" charset="0"/>
                </a:rPr>
                <a:t>Cells</a:t>
              </a:r>
              <a:endParaRPr lang="en-US" sz="2000" dirty="0">
                <a:latin typeface="Courier New" panose="02070309020205020404" pitchFamily="49" charset="0"/>
                <a:cs typeface="Courier New" panose="02070309020205020404" pitchFamily="49" charset="0"/>
              </a:endParaRPr>
            </a:p>
          </p:txBody>
        </p:sp>
      </p:grpSp>
      <p:grpSp>
        <p:nvGrpSpPr>
          <p:cNvPr id="37" name="Group 36"/>
          <p:cNvGrpSpPr/>
          <p:nvPr/>
        </p:nvGrpSpPr>
        <p:grpSpPr>
          <a:xfrm>
            <a:off x="125784" y="2264515"/>
            <a:ext cx="1428043" cy="1569345"/>
            <a:chOff x="125784" y="2264515"/>
            <a:chExt cx="1428043" cy="1569345"/>
          </a:xfrm>
        </p:grpSpPr>
        <p:sp>
          <p:nvSpPr>
            <p:cNvPr id="30" name="TextBox 29"/>
            <p:cNvSpPr txBox="1"/>
            <p:nvPr/>
          </p:nvSpPr>
          <p:spPr>
            <a:xfrm>
              <a:off x="125784" y="2264515"/>
              <a:ext cx="1428043" cy="804066"/>
            </a:xfrm>
            <a:prstGeom prst="rect">
              <a:avLst/>
            </a:prstGeom>
            <a:noFill/>
          </p:spPr>
          <p:txBody>
            <a:bodyPr wrap="square" rtlCol="0">
              <a:spAutoFit/>
            </a:bodyPr>
            <a:lstStyle/>
            <a:p>
              <a:pPr algn="ctr">
                <a:lnSpc>
                  <a:spcPts val="1800"/>
                </a:lnSpc>
              </a:pPr>
              <a:r>
                <a:rPr lang="en-US" sz="2000" dirty="0" smtClean="0">
                  <a:latin typeface="Courier New" panose="02070309020205020404" pitchFamily="49" charset="0"/>
                  <a:cs typeface="Courier New" panose="02070309020205020404" pitchFamily="49" charset="0"/>
                </a:rPr>
                <a:t>Insides</a:t>
              </a:r>
            </a:p>
            <a:p>
              <a:pPr algn="ctr">
                <a:lnSpc>
                  <a:spcPts val="1800"/>
                </a:lnSpc>
              </a:pPr>
              <a:r>
                <a:rPr lang="en-US" sz="2000" dirty="0" smtClean="0">
                  <a:latin typeface="Courier New" panose="02070309020205020404" pitchFamily="49" charset="0"/>
                  <a:cs typeface="Courier New" panose="02070309020205020404" pitchFamily="49" charset="0"/>
                </a:rPr>
                <a:t>Of</a:t>
              </a:r>
            </a:p>
            <a:p>
              <a:pPr algn="ctr">
                <a:lnSpc>
                  <a:spcPts val="1800"/>
                </a:lnSpc>
              </a:pPr>
              <a:r>
                <a:rPr lang="en-US" sz="2000" dirty="0" smtClean="0">
                  <a:latin typeface="Courier New" panose="02070309020205020404" pitchFamily="49" charset="0"/>
                  <a:cs typeface="Courier New" panose="02070309020205020404" pitchFamily="49" charset="0"/>
                </a:rPr>
                <a:t>Cells</a:t>
              </a:r>
              <a:endParaRPr lang="en-US" sz="2000" dirty="0">
                <a:latin typeface="Courier New" panose="02070309020205020404" pitchFamily="49" charset="0"/>
                <a:cs typeface="Courier New" panose="02070309020205020404" pitchFamily="49" charset="0"/>
              </a:endParaRPr>
            </a:p>
          </p:txBody>
        </p:sp>
        <p:grpSp>
          <p:nvGrpSpPr>
            <p:cNvPr id="36" name="Group 35"/>
            <p:cNvGrpSpPr/>
            <p:nvPr/>
          </p:nvGrpSpPr>
          <p:grpSpPr>
            <a:xfrm>
              <a:off x="298179" y="3055257"/>
              <a:ext cx="1083253" cy="778603"/>
              <a:chOff x="342433" y="3055257"/>
              <a:chExt cx="1083253" cy="778603"/>
            </a:xfrm>
          </p:grpSpPr>
          <p:sp>
            <p:nvSpPr>
              <p:cNvPr id="17" name="Freeform 16"/>
              <p:cNvSpPr/>
              <p:nvPr/>
            </p:nvSpPr>
            <p:spPr>
              <a:xfrm>
                <a:off x="342433" y="3055257"/>
                <a:ext cx="1083253" cy="778603"/>
              </a:xfrm>
              <a:custGeom>
                <a:avLst/>
                <a:gdLst>
                  <a:gd name="connsiteX0" fmla="*/ 73962 w 312573"/>
                  <a:gd name="connsiteY0" fmla="*/ 30058 h 290557"/>
                  <a:gd name="connsiteX1" fmla="*/ 159687 w 312573"/>
                  <a:gd name="connsiteY1" fmla="*/ 20533 h 290557"/>
                  <a:gd name="connsiteX2" fmla="*/ 312087 w 312573"/>
                  <a:gd name="connsiteY2" fmla="*/ 265802 h 290557"/>
                  <a:gd name="connsiteX3" fmla="*/ 104918 w 312573"/>
                  <a:gd name="connsiteY3" fmla="*/ 270565 h 290557"/>
                  <a:gd name="connsiteX4" fmla="*/ 143 w 312573"/>
                  <a:gd name="connsiteY4" fmla="*/ 163408 h 290557"/>
                  <a:gd name="connsiteX5" fmla="*/ 73962 w 312573"/>
                  <a:gd name="connsiteY5" fmla="*/ 30058 h 290557"/>
                  <a:gd name="connsiteX0" fmla="*/ 73962 w 312573"/>
                  <a:gd name="connsiteY0" fmla="*/ 30058 h 290557"/>
                  <a:gd name="connsiteX1" fmla="*/ 159687 w 312573"/>
                  <a:gd name="connsiteY1" fmla="*/ 20533 h 290557"/>
                  <a:gd name="connsiteX2" fmla="*/ 312087 w 312573"/>
                  <a:gd name="connsiteY2" fmla="*/ 265802 h 290557"/>
                  <a:gd name="connsiteX3" fmla="*/ 104918 w 312573"/>
                  <a:gd name="connsiteY3" fmla="*/ 270565 h 290557"/>
                  <a:gd name="connsiteX4" fmla="*/ 143 w 312573"/>
                  <a:gd name="connsiteY4" fmla="*/ 163408 h 290557"/>
                  <a:gd name="connsiteX5" fmla="*/ 73962 w 312573"/>
                  <a:gd name="connsiteY5" fmla="*/ 30058 h 290557"/>
                  <a:gd name="connsiteX0" fmla="*/ 73962 w 312087"/>
                  <a:gd name="connsiteY0" fmla="*/ 30058 h 290557"/>
                  <a:gd name="connsiteX1" fmla="*/ 159687 w 312087"/>
                  <a:gd name="connsiteY1" fmla="*/ 20533 h 290557"/>
                  <a:gd name="connsiteX2" fmla="*/ 312087 w 312087"/>
                  <a:gd name="connsiteY2" fmla="*/ 265802 h 290557"/>
                  <a:gd name="connsiteX3" fmla="*/ 104918 w 312087"/>
                  <a:gd name="connsiteY3" fmla="*/ 270565 h 290557"/>
                  <a:gd name="connsiteX4" fmla="*/ 143 w 312087"/>
                  <a:gd name="connsiteY4" fmla="*/ 163408 h 290557"/>
                  <a:gd name="connsiteX5" fmla="*/ 73962 w 312087"/>
                  <a:gd name="connsiteY5" fmla="*/ 30058 h 290557"/>
                  <a:gd name="connsiteX0" fmla="*/ 73962 w 312087"/>
                  <a:gd name="connsiteY0" fmla="*/ 30058 h 289792"/>
                  <a:gd name="connsiteX1" fmla="*/ 159687 w 312087"/>
                  <a:gd name="connsiteY1" fmla="*/ 20533 h 289792"/>
                  <a:gd name="connsiteX2" fmla="*/ 312087 w 312087"/>
                  <a:gd name="connsiteY2" fmla="*/ 265802 h 289792"/>
                  <a:gd name="connsiteX3" fmla="*/ 104918 w 312087"/>
                  <a:gd name="connsiteY3" fmla="*/ 270565 h 289792"/>
                  <a:gd name="connsiteX4" fmla="*/ 143 w 312087"/>
                  <a:gd name="connsiteY4" fmla="*/ 163408 h 289792"/>
                  <a:gd name="connsiteX5" fmla="*/ 73962 w 312087"/>
                  <a:gd name="connsiteY5" fmla="*/ 30058 h 289792"/>
                  <a:gd name="connsiteX0" fmla="*/ 73962 w 312087"/>
                  <a:gd name="connsiteY0" fmla="*/ 68624 h 328358"/>
                  <a:gd name="connsiteX1" fmla="*/ 159687 w 312087"/>
                  <a:gd name="connsiteY1" fmla="*/ 59099 h 328358"/>
                  <a:gd name="connsiteX2" fmla="*/ 312087 w 312087"/>
                  <a:gd name="connsiteY2" fmla="*/ 304368 h 328358"/>
                  <a:gd name="connsiteX3" fmla="*/ 104918 w 312087"/>
                  <a:gd name="connsiteY3" fmla="*/ 309131 h 328358"/>
                  <a:gd name="connsiteX4" fmla="*/ 143 w 312087"/>
                  <a:gd name="connsiteY4" fmla="*/ 201974 h 328358"/>
                  <a:gd name="connsiteX5" fmla="*/ 73962 w 312087"/>
                  <a:gd name="connsiteY5" fmla="*/ 68624 h 328358"/>
                  <a:gd name="connsiteX0" fmla="*/ 902 w 312846"/>
                  <a:gd name="connsiteY0" fmla="*/ 144547 h 270931"/>
                  <a:gd name="connsiteX1" fmla="*/ 160446 w 312846"/>
                  <a:gd name="connsiteY1" fmla="*/ 1672 h 270931"/>
                  <a:gd name="connsiteX2" fmla="*/ 312846 w 312846"/>
                  <a:gd name="connsiteY2" fmla="*/ 246941 h 270931"/>
                  <a:gd name="connsiteX3" fmla="*/ 105677 w 312846"/>
                  <a:gd name="connsiteY3" fmla="*/ 251704 h 270931"/>
                  <a:gd name="connsiteX4" fmla="*/ 902 w 312846"/>
                  <a:gd name="connsiteY4" fmla="*/ 144547 h 270931"/>
                  <a:gd name="connsiteX0" fmla="*/ 902 w 312846"/>
                  <a:gd name="connsiteY0" fmla="*/ 180696 h 307080"/>
                  <a:gd name="connsiteX1" fmla="*/ 160446 w 312846"/>
                  <a:gd name="connsiteY1" fmla="*/ 37821 h 307080"/>
                  <a:gd name="connsiteX2" fmla="*/ 312846 w 312846"/>
                  <a:gd name="connsiteY2" fmla="*/ 283090 h 307080"/>
                  <a:gd name="connsiteX3" fmla="*/ 105677 w 312846"/>
                  <a:gd name="connsiteY3" fmla="*/ 287853 h 307080"/>
                  <a:gd name="connsiteX4" fmla="*/ 902 w 312846"/>
                  <a:gd name="connsiteY4" fmla="*/ 180696 h 307080"/>
                  <a:gd name="connsiteX0" fmla="*/ 902 w 312846"/>
                  <a:gd name="connsiteY0" fmla="*/ 151892 h 278276"/>
                  <a:gd name="connsiteX1" fmla="*/ 160446 w 312846"/>
                  <a:gd name="connsiteY1" fmla="*/ 9017 h 278276"/>
                  <a:gd name="connsiteX2" fmla="*/ 312846 w 312846"/>
                  <a:gd name="connsiteY2" fmla="*/ 254286 h 278276"/>
                  <a:gd name="connsiteX3" fmla="*/ 105677 w 312846"/>
                  <a:gd name="connsiteY3" fmla="*/ 259049 h 278276"/>
                  <a:gd name="connsiteX4" fmla="*/ 902 w 312846"/>
                  <a:gd name="connsiteY4" fmla="*/ 151892 h 278276"/>
                  <a:gd name="connsiteX0" fmla="*/ 629 w 312573"/>
                  <a:gd name="connsiteY0" fmla="*/ 151821 h 274788"/>
                  <a:gd name="connsiteX1" fmla="*/ 160173 w 312573"/>
                  <a:gd name="connsiteY1" fmla="*/ 8946 h 274788"/>
                  <a:gd name="connsiteX2" fmla="*/ 312573 w 312573"/>
                  <a:gd name="connsiteY2" fmla="*/ 254215 h 274788"/>
                  <a:gd name="connsiteX3" fmla="*/ 112802 w 312573"/>
                  <a:gd name="connsiteY3" fmla="*/ 249707 h 274788"/>
                  <a:gd name="connsiteX4" fmla="*/ 629 w 312573"/>
                  <a:gd name="connsiteY4" fmla="*/ 151821 h 274788"/>
                  <a:gd name="connsiteX0" fmla="*/ 1972 w 313916"/>
                  <a:gd name="connsiteY0" fmla="*/ 93200 h 216167"/>
                  <a:gd name="connsiteX1" fmla="*/ 204980 w 313916"/>
                  <a:gd name="connsiteY1" fmla="*/ 12444 h 216167"/>
                  <a:gd name="connsiteX2" fmla="*/ 313916 w 313916"/>
                  <a:gd name="connsiteY2" fmla="*/ 195594 h 216167"/>
                  <a:gd name="connsiteX3" fmla="*/ 114145 w 313916"/>
                  <a:gd name="connsiteY3" fmla="*/ 191086 h 216167"/>
                  <a:gd name="connsiteX4" fmla="*/ 1972 w 313916"/>
                  <a:gd name="connsiteY4" fmla="*/ 93200 h 216167"/>
                  <a:gd name="connsiteX0" fmla="*/ 1972 w 313916"/>
                  <a:gd name="connsiteY0" fmla="*/ 135220 h 258187"/>
                  <a:gd name="connsiteX1" fmla="*/ 204980 w 313916"/>
                  <a:gd name="connsiteY1" fmla="*/ 54464 h 258187"/>
                  <a:gd name="connsiteX2" fmla="*/ 313916 w 313916"/>
                  <a:gd name="connsiteY2" fmla="*/ 237614 h 258187"/>
                  <a:gd name="connsiteX3" fmla="*/ 114145 w 313916"/>
                  <a:gd name="connsiteY3" fmla="*/ 233106 h 258187"/>
                  <a:gd name="connsiteX4" fmla="*/ 1972 w 313916"/>
                  <a:gd name="connsiteY4" fmla="*/ 135220 h 258187"/>
                  <a:gd name="connsiteX0" fmla="*/ 0 w 311944"/>
                  <a:gd name="connsiteY0" fmla="*/ 135220 h 239042"/>
                  <a:gd name="connsiteX1" fmla="*/ 203008 w 311944"/>
                  <a:gd name="connsiteY1" fmla="*/ 54464 h 239042"/>
                  <a:gd name="connsiteX2" fmla="*/ 311944 w 311944"/>
                  <a:gd name="connsiteY2" fmla="*/ 237614 h 239042"/>
                  <a:gd name="connsiteX3" fmla="*/ 0 w 311944"/>
                  <a:gd name="connsiteY3" fmla="*/ 135220 h 239042"/>
                  <a:gd name="connsiteX0" fmla="*/ 0 w 311944"/>
                  <a:gd name="connsiteY0" fmla="*/ 83463 h 187285"/>
                  <a:gd name="connsiteX1" fmla="*/ 203008 w 311944"/>
                  <a:gd name="connsiteY1" fmla="*/ 2707 h 187285"/>
                  <a:gd name="connsiteX2" fmla="*/ 311944 w 311944"/>
                  <a:gd name="connsiteY2" fmla="*/ 185857 h 187285"/>
                  <a:gd name="connsiteX3" fmla="*/ 0 w 311944"/>
                  <a:gd name="connsiteY3" fmla="*/ 83463 h 187285"/>
                  <a:gd name="connsiteX0" fmla="*/ 566 w 312510"/>
                  <a:gd name="connsiteY0" fmla="*/ 83463 h 187274"/>
                  <a:gd name="connsiteX1" fmla="*/ 203574 w 312510"/>
                  <a:gd name="connsiteY1" fmla="*/ 2707 h 187274"/>
                  <a:gd name="connsiteX2" fmla="*/ 312510 w 312510"/>
                  <a:gd name="connsiteY2" fmla="*/ 185857 h 187274"/>
                  <a:gd name="connsiteX3" fmla="*/ 566 w 312510"/>
                  <a:gd name="connsiteY3" fmla="*/ 83463 h 187274"/>
                  <a:gd name="connsiteX0" fmla="*/ 8782 w 320726"/>
                  <a:gd name="connsiteY0" fmla="*/ 89352 h 195687"/>
                  <a:gd name="connsiteX1" fmla="*/ 211790 w 320726"/>
                  <a:gd name="connsiteY1" fmla="*/ 8596 h 195687"/>
                  <a:gd name="connsiteX2" fmla="*/ 320726 w 320726"/>
                  <a:gd name="connsiteY2" fmla="*/ 191746 h 195687"/>
                  <a:gd name="connsiteX3" fmla="*/ 8782 w 320726"/>
                  <a:gd name="connsiteY3" fmla="*/ 89352 h 195687"/>
                  <a:gd name="connsiteX0" fmla="*/ 2835 w 314779"/>
                  <a:gd name="connsiteY0" fmla="*/ 156150 h 260174"/>
                  <a:gd name="connsiteX1" fmla="*/ 169011 w 314779"/>
                  <a:gd name="connsiteY1" fmla="*/ 1547 h 260174"/>
                  <a:gd name="connsiteX2" fmla="*/ 314779 w 314779"/>
                  <a:gd name="connsiteY2" fmla="*/ 258544 h 260174"/>
                  <a:gd name="connsiteX3" fmla="*/ 2835 w 314779"/>
                  <a:gd name="connsiteY3" fmla="*/ 156150 h 260174"/>
                  <a:gd name="connsiteX0" fmla="*/ 2834 w 314778"/>
                  <a:gd name="connsiteY0" fmla="*/ 156150 h 258543"/>
                  <a:gd name="connsiteX1" fmla="*/ 169010 w 314778"/>
                  <a:gd name="connsiteY1" fmla="*/ 1547 h 258543"/>
                  <a:gd name="connsiteX2" fmla="*/ 314778 w 314778"/>
                  <a:gd name="connsiteY2" fmla="*/ 258544 h 258543"/>
                  <a:gd name="connsiteX3" fmla="*/ 2834 w 314778"/>
                  <a:gd name="connsiteY3" fmla="*/ 156150 h 258543"/>
                  <a:gd name="connsiteX0" fmla="*/ 2834 w 314778"/>
                  <a:gd name="connsiteY0" fmla="*/ 156150 h 258544"/>
                  <a:gd name="connsiteX1" fmla="*/ 169010 w 314778"/>
                  <a:gd name="connsiteY1" fmla="*/ 1547 h 258544"/>
                  <a:gd name="connsiteX2" fmla="*/ 314778 w 314778"/>
                  <a:gd name="connsiteY2" fmla="*/ 258544 h 258544"/>
                  <a:gd name="connsiteX3" fmla="*/ 2834 w 314778"/>
                  <a:gd name="connsiteY3" fmla="*/ 156150 h 258544"/>
                  <a:gd name="connsiteX0" fmla="*/ 2516 w 338139"/>
                  <a:gd name="connsiteY0" fmla="*/ 180938 h 257769"/>
                  <a:gd name="connsiteX1" fmla="*/ 192371 w 338139"/>
                  <a:gd name="connsiteY1" fmla="*/ 772 h 257769"/>
                  <a:gd name="connsiteX2" fmla="*/ 338139 w 338139"/>
                  <a:gd name="connsiteY2" fmla="*/ 257769 h 257769"/>
                  <a:gd name="connsiteX3" fmla="*/ 2516 w 338139"/>
                  <a:gd name="connsiteY3" fmla="*/ 180938 h 257769"/>
                  <a:gd name="connsiteX0" fmla="*/ 2078 w 337701"/>
                  <a:gd name="connsiteY0" fmla="*/ 203579 h 280410"/>
                  <a:gd name="connsiteX1" fmla="*/ 202457 w 337701"/>
                  <a:gd name="connsiteY1" fmla="*/ 690 h 280410"/>
                  <a:gd name="connsiteX2" fmla="*/ 337701 w 337701"/>
                  <a:gd name="connsiteY2" fmla="*/ 280410 h 280410"/>
                  <a:gd name="connsiteX3" fmla="*/ 2078 w 337701"/>
                  <a:gd name="connsiteY3" fmla="*/ 203579 h 280410"/>
                  <a:gd name="connsiteX0" fmla="*/ 7718 w 343341"/>
                  <a:gd name="connsiteY0" fmla="*/ 249667 h 326498"/>
                  <a:gd name="connsiteX1" fmla="*/ 126726 w 343341"/>
                  <a:gd name="connsiteY1" fmla="*/ 567 h 326498"/>
                  <a:gd name="connsiteX2" fmla="*/ 343341 w 343341"/>
                  <a:gd name="connsiteY2" fmla="*/ 326498 h 326498"/>
                  <a:gd name="connsiteX3" fmla="*/ 7718 w 343341"/>
                  <a:gd name="connsiteY3" fmla="*/ 249667 h 326498"/>
                </a:gdLst>
                <a:ahLst/>
                <a:cxnLst>
                  <a:cxn ang="0">
                    <a:pos x="connsiteX0" y="connsiteY0"/>
                  </a:cxn>
                  <a:cxn ang="0">
                    <a:pos x="connsiteX1" y="connsiteY1"/>
                  </a:cxn>
                  <a:cxn ang="0">
                    <a:pos x="connsiteX2" y="connsiteY2"/>
                  </a:cxn>
                  <a:cxn ang="0">
                    <a:pos x="connsiteX3" y="connsiteY3"/>
                  </a:cxn>
                </a:cxnLst>
                <a:rect l="l" t="t" r="r" b="b"/>
                <a:pathLst>
                  <a:path w="343341" h="326498">
                    <a:moveTo>
                      <a:pt x="7718" y="249667"/>
                    </a:moveTo>
                    <a:cubicBezTo>
                      <a:pt x="-28384" y="195345"/>
                      <a:pt x="70789" y="-12238"/>
                      <a:pt x="126726" y="567"/>
                    </a:cubicBezTo>
                    <a:cubicBezTo>
                      <a:pt x="182663" y="13372"/>
                      <a:pt x="240536" y="167682"/>
                      <a:pt x="343341" y="326498"/>
                    </a:cubicBezTo>
                    <a:cubicBezTo>
                      <a:pt x="154280" y="294512"/>
                      <a:pt x="43820" y="303989"/>
                      <a:pt x="7718" y="249667"/>
                    </a:cubicBez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624398" y="3159243"/>
                <a:ext cx="259661" cy="247414"/>
              </a:xfrm>
              <a:custGeom>
                <a:avLst/>
                <a:gdLst>
                  <a:gd name="connsiteX0" fmla="*/ 187531 w 259661"/>
                  <a:gd name="connsiteY0" fmla="*/ 20777 h 247414"/>
                  <a:gd name="connsiteX1" fmla="*/ 20844 w 259661"/>
                  <a:gd name="connsiteY1" fmla="*/ 27921 h 247414"/>
                  <a:gd name="connsiteX2" fmla="*/ 27988 w 259661"/>
                  <a:gd name="connsiteY2" fmla="*/ 187465 h 247414"/>
                  <a:gd name="connsiteX3" fmla="*/ 251825 w 259661"/>
                  <a:gd name="connsiteY3" fmla="*/ 239852 h 247414"/>
                  <a:gd name="connsiteX4" fmla="*/ 187531 w 259661"/>
                  <a:gd name="connsiteY4" fmla="*/ 20777 h 247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1" h="247414">
                    <a:moveTo>
                      <a:pt x="187531" y="20777"/>
                    </a:moveTo>
                    <a:cubicBezTo>
                      <a:pt x="149034" y="-14545"/>
                      <a:pt x="47435" y="140"/>
                      <a:pt x="20844" y="27921"/>
                    </a:cubicBezTo>
                    <a:cubicBezTo>
                      <a:pt x="-5747" y="55702"/>
                      <a:pt x="-10509" y="152143"/>
                      <a:pt x="27988" y="187465"/>
                    </a:cubicBezTo>
                    <a:cubicBezTo>
                      <a:pt x="66485" y="222787"/>
                      <a:pt x="223647" y="264855"/>
                      <a:pt x="251825" y="239852"/>
                    </a:cubicBezTo>
                    <a:cubicBezTo>
                      <a:pt x="280003" y="214849"/>
                      <a:pt x="226028" y="56099"/>
                      <a:pt x="187531" y="20777"/>
                    </a:cubicBez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7711956">
                <a:off x="981548" y="3586588"/>
                <a:ext cx="137602" cy="77320"/>
              </a:xfrm>
              <a:custGeom>
                <a:avLst/>
                <a:gdLst>
                  <a:gd name="connsiteX0" fmla="*/ 187531 w 259661"/>
                  <a:gd name="connsiteY0" fmla="*/ 20777 h 247414"/>
                  <a:gd name="connsiteX1" fmla="*/ 20844 w 259661"/>
                  <a:gd name="connsiteY1" fmla="*/ 27921 h 247414"/>
                  <a:gd name="connsiteX2" fmla="*/ 27988 w 259661"/>
                  <a:gd name="connsiteY2" fmla="*/ 187465 h 247414"/>
                  <a:gd name="connsiteX3" fmla="*/ 251825 w 259661"/>
                  <a:gd name="connsiteY3" fmla="*/ 239852 h 247414"/>
                  <a:gd name="connsiteX4" fmla="*/ 187531 w 259661"/>
                  <a:gd name="connsiteY4" fmla="*/ 20777 h 247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661" h="247414">
                    <a:moveTo>
                      <a:pt x="187531" y="20777"/>
                    </a:moveTo>
                    <a:cubicBezTo>
                      <a:pt x="149034" y="-14545"/>
                      <a:pt x="47435" y="140"/>
                      <a:pt x="20844" y="27921"/>
                    </a:cubicBezTo>
                    <a:cubicBezTo>
                      <a:pt x="-5747" y="55702"/>
                      <a:pt x="-10509" y="152143"/>
                      <a:pt x="27988" y="187465"/>
                    </a:cubicBezTo>
                    <a:cubicBezTo>
                      <a:pt x="66485" y="222787"/>
                      <a:pt x="223647" y="264855"/>
                      <a:pt x="251825" y="239852"/>
                    </a:cubicBezTo>
                    <a:cubicBezTo>
                      <a:pt x="280003" y="214849"/>
                      <a:pt x="226028" y="56099"/>
                      <a:pt x="187531" y="20777"/>
                    </a:cubicBezTo>
                    <a:close/>
                  </a:path>
                </a:pathLst>
              </a:cu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rot="18838636">
                <a:off x="542021" y="3319443"/>
                <a:ext cx="187620" cy="435614"/>
                <a:chOff x="80144" y="3174616"/>
                <a:chExt cx="175642" cy="353831"/>
              </a:xfrm>
            </p:grpSpPr>
            <p:sp>
              <p:nvSpPr>
                <p:cNvPr id="20" name="Freeform 19"/>
                <p:cNvSpPr/>
                <p:nvPr/>
              </p:nvSpPr>
              <p:spPr>
                <a:xfrm>
                  <a:off x="84636" y="3174616"/>
                  <a:ext cx="143239" cy="342900"/>
                </a:xfrm>
                <a:custGeom>
                  <a:avLst/>
                  <a:gdLst>
                    <a:gd name="connsiteX0" fmla="*/ 88345 w 143239"/>
                    <a:gd name="connsiteY0" fmla="*/ 0 h 561975"/>
                    <a:gd name="connsiteX1" fmla="*/ 239 w 143239"/>
                    <a:gd name="connsiteY1" fmla="*/ 116681 h 561975"/>
                    <a:gd name="connsiteX2" fmla="*/ 112158 w 143239"/>
                    <a:gd name="connsiteY2" fmla="*/ 180975 h 561975"/>
                    <a:gd name="connsiteX3" fmla="*/ 9764 w 143239"/>
                    <a:gd name="connsiteY3" fmla="*/ 302418 h 561975"/>
                    <a:gd name="connsiteX4" fmla="*/ 143114 w 143239"/>
                    <a:gd name="connsiteY4" fmla="*/ 381000 h 561975"/>
                    <a:gd name="connsiteX5" fmla="*/ 35958 w 143239"/>
                    <a:gd name="connsiteY5" fmla="*/ 490537 h 561975"/>
                    <a:gd name="connsiteX6" fmla="*/ 140733 w 143239"/>
                    <a:gd name="connsiteY6" fmla="*/ 561975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39" h="561975">
                      <a:moveTo>
                        <a:pt x="88345" y="0"/>
                      </a:moveTo>
                      <a:cubicBezTo>
                        <a:pt x="42307" y="43259"/>
                        <a:pt x="-3730" y="86519"/>
                        <a:pt x="239" y="116681"/>
                      </a:cubicBezTo>
                      <a:cubicBezTo>
                        <a:pt x="4208" y="146843"/>
                        <a:pt x="110571" y="150019"/>
                        <a:pt x="112158" y="180975"/>
                      </a:cubicBezTo>
                      <a:cubicBezTo>
                        <a:pt x="113745" y="211931"/>
                        <a:pt x="4605" y="269081"/>
                        <a:pt x="9764" y="302418"/>
                      </a:cubicBezTo>
                      <a:cubicBezTo>
                        <a:pt x="14923" y="335755"/>
                        <a:pt x="138748" y="349647"/>
                        <a:pt x="143114" y="381000"/>
                      </a:cubicBezTo>
                      <a:cubicBezTo>
                        <a:pt x="147480" y="412353"/>
                        <a:pt x="36355" y="460375"/>
                        <a:pt x="35958" y="490537"/>
                      </a:cubicBezTo>
                      <a:cubicBezTo>
                        <a:pt x="35561" y="520699"/>
                        <a:pt x="88147" y="541337"/>
                        <a:pt x="140733" y="561975"/>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rot="20757497" flipH="1">
                  <a:off x="80144" y="3185547"/>
                  <a:ext cx="175642" cy="342900"/>
                </a:xfrm>
                <a:custGeom>
                  <a:avLst/>
                  <a:gdLst>
                    <a:gd name="connsiteX0" fmla="*/ 88345 w 143239"/>
                    <a:gd name="connsiteY0" fmla="*/ 0 h 561975"/>
                    <a:gd name="connsiteX1" fmla="*/ 239 w 143239"/>
                    <a:gd name="connsiteY1" fmla="*/ 116681 h 561975"/>
                    <a:gd name="connsiteX2" fmla="*/ 112158 w 143239"/>
                    <a:gd name="connsiteY2" fmla="*/ 180975 h 561975"/>
                    <a:gd name="connsiteX3" fmla="*/ 9764 w 143239"/>
                    <a:gd name="connsiteY3" fmla="*/ 302418 h 561975"/>
                    <a:gd name="connsiteX4" fmla="*/ 143114 w 143239"/>
                    <a:gd name="connsiteY4" fmla="*/ 381000 h 561975"/>
                    <a:gd name="connsiteX5" fmla="*/ 35958 w 143239"/>
                    <a:gd name="connsiteY5" fmla="*/ 490537 h 561975"/>
                    <a:gd name="connsiteX6" fmla="*/ 140733 w 143239"/>
                    <a:gd name="connsiteY6" fmla="*/ 561975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239" h="561975">
                      <a:moveTo>
                        <a:pt x="88345" y="0"/>
                      </a:moveTo>
                      <a:cubicBezTo>
                        <a:pt x="42307" y="43259"/>
                        <a:pt x="-3730" y="86519"/>
                        <a:pt x="239" y="116681"/>
                      </a:cubicBezTo>
                      <a:cubicBezTo>
                        <a:pt x="4208" y="146843"/>
                        <a:pt x="110571" y="150019"/>
                        <a:pt x="112158" y="180975"/>
                      </a:cubicBezTo>
                      <a:cubicBezTo>
                        <a:pt x="113745" y="211931"/>
                        <a:pt x="4605" y="269081"/>
                        <a:pt x="9764" y="302418"/>
                      </a:cubicBezTo>
                      <a:cubicBezTo>
                        <a:pt x="14923" y="335755"/>
                        <a:pt x="138748" y="349647"/>
                        <a:pt x="143114" y="381000"/>
                      </a:cubicBezTo>
                      <a:cubicBezTo>
                        <a:pt x="147480" y="412353"/>
                        <a:pt x="36355" y="460375"/>
                        <a:pt x="35958" y="490537"/>
                      </a:cubicBezTo>
                      <a:cubicBezTo>
                        <a:pt x="35561" y="520699"/>
                        <a:pt x="88147" y="541337"/>
                        <a:pt x="140733" y="561975"/>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9" name="Group 38"/>
          <p:cNvGrpSpPr/>
          <p:nvPr/>
        </p:nvGrpSpPr>
        <p:grpSpPr>
          <a:xfrm>
            <a:off x="367078" y="3174616"/>
            <a:ext cx="8408622" cy="1397877"/>
            <a:chOff x="367078" y="3174616"/>
            <a:chExt cx="8408622" cy="1397877"/>
          </a:xfrm>
        </p:grpSpPr>
        <p:sp>
          <p:nvSpPr>
            <p:cNvPr id="11" name="Right Triangle 10"/>
            <p:cNvSpPr/>
            <p:nvPr/>
          </p:nvSpPr>
          <p:spPr>
            <a:xfrm flipH="1">
              <a:off x="367078" y="3174616"/>
              <a:ext cx="8408622" cy="904568"/>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38864" y="4198032"/>
              <a:ext cx="1709435" cy="374461"/>
            </a:xfrm>
            <a:prstGeom prst="rect">
              <a:avLst/>
            </a:prstGeom>
            <a:noFill/>
          </p:spPr>
          <p:txBody>
            <a:bodyPr wrap="square" rtlCol="0">
              <a:spAutoFit/>
            </a:bodyPr>
            <a:lstStyle/>
            <a:p>
              <a:pPr algn="ctr">
                <a:lnSpc>
                  <a:spcPts val="2200"/>
                </a:lnSpc>
              </a:pPr>
              <a:r>
                <a:rPr lang="en-US" sz="3600" dirty="0" smtClean="0">
                  <a:latin typeface="Courier New" panose="02070309020205020404" pitchFamily="49" charset="0"/>
                  <a:cs typeface="Courier New" panose="02070309020205020404" pitchFamily="49" charset="0"/>
                </a:rPr>
                <a:t>Scale</a:t>
              </a:r>
              <a:endParaRPr lang="en-US" sz="36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90001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140677" y="1011115"/>
            <a:ext cx="8801100" cy="8793"/>
          </a:xfrm>
          <a:prstGeom prst="line">
            <a:avLst/>
          </a:prstGeom>
          <a:ln w="38100">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12773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The Teenage Brain!!!!!</a:t>
            </a:r>
            <a:endParaRPr lang="en-US" sz="3200" dirty="0">
              <a:latin typeface="Comic Sans MS" panose="030F0702030302020204" pitchFamily="66" charset="0"/>
            </a:endParaRPr>
          </a:p>
        </p:txBody>
      </p:sp>
      <p:pic>
        <p:nvPicPr>
          <p:cNvPr id="3074" name="Picture 2" descr="http://youthengagementalliance.org/wp-content/uploads/2016/05/36910335_growing_grown_up_br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721" y="1358325"/>
            <a:ext cx="6178794" cy="47017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6325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140677" y="1011115"/>
            <a:ext cx="8801100" cy="8793"/>
          </a:xfrm>
          <a:prstGeom prst="line">
            <a:avLst/>
          </a:prstGeom>
          <a:ln w="38100">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12773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The Teenage Brain!!!!!</a:t>
            </a:r>
            <a:endParaRPr lang="en-US" sz="3200" dirty="0">
              <a:latin typeface="Comic Sans MS" panose="030F0702030302020204" pitchFamily="66" charset="0"/>
            </a:endParaRPr>
          </a:p>
        </p:txBody>
      </p:sp>
      <p:pic>
        <p:nvPicPr>
          <p:cNvPr id="6146" name="Picture 2" descr="https://www.ncbi.nlm.nih.gov/corecgi/tileshop/tileshop.fcgi?p=PMC3&amp;id=921772&amp;s=36&amp;r=1&amp;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246" y="1532793"/>
            <a:ext cx="7086600" cy="46863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554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140677" y="1011115"/>
            <a:ext cx="8801100" cy="8793"/>
          </a:xfrm>
          <a:prstGeom prst="line">
            <a:avLst/>
          </a:prstGeom>
          <a:ln w="38100">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12773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The Teenage Brain!!!!!</a:t>
            </a:r>
            <a:endParaRPr lang="en-US" sz="3200" dirty="0">
              <a:latin typeface="Comic Sans MS" panose="030F0702030302020204" pitchFamily="66" charset="0"/>
            </a:endParaRPr>
          </a:p>
        </p:txBody>
      </p:sp>
      <p:pic>
        <p:nvPicPr>
          <p:cNvPr id="4" name="Picture 3"/>
          <p:cNvPicPr>
            <a:picLocks noChangeAspect="1"/>
          </p:cNvPicPr>
          <p:nvPr/>
        </p:nvPicPr>
        <p:blipFill>
          <a:blip r:embed="rId2"/>
          <a:stretch>
            <a:fillRect/>
          </a:stretch>
        </p:blipFill>
        <p:spPr>
          <a:xfrm>
            <a:off x="1701116" y="1426134"/>
            <a:ext cx="5864860" cy="4999153"/>
          </a:xfrm>
          <a:prstGeom prst="rect">
            <a:avLst/>
          </a:prstGeom>
        </p:spPr>
      </p:pic>
    </p:spTree>
    <p:extLst>
      <p:ext uri="{BB962C8B-B14F-4D97-AF65-F5344CB8AC3E}">
        <p14:creationId xmlns:p14="http://schemas.microsoft.com/office/powerpoint/2010/main" val="390201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140677" y="1011115"/>
            <a:ext cx="8801100" cy="8793"/>
          </a:xfrm>
          <a:prstGeom prst="line">
            <a:avLst/>
          </a:prstGeom>
          <a:ln w="38100">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12773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Prefrontal Cortex</a:t>
            </a:r>
            <a:endParaRPr lang="en-US" sz="3200" dirty="0">
              <a:latin typeface="Comic Sans MS" panose="030F0702030302020204" pitchFamily="66" charset="0"/>
            </a:endParaRPr>
          </a:p>
        </p:txBody>
      </p:sp>
      <p:pic>
        <p:nvPicPr>
          <p:cNvPr id="5" name="Picture 4"/>
          <p:cNvPicPr>
            <a:picLocks noChangeAspect="1"/>
          </p:cNvPicPr>
          <p:nvPr/>
        </p:nvPicPr>
        <p:blipFill rotWithShape="1">
          <a:blip r:embed="rId2"/>
          <a:srcRect l="3847" t="-816" r="55884" b="1"/>
          <a:stretch/>
        </p:blipFill>
        <p:spPr>
          <a:xfrm>
            <a:off x="4976445" y="1250705"/>
            <a:ext cx="3068515" cy="3802673"/>
          </a:xfrm>
          <a:prstGeom prst="rect">
            <a:avLst/>
          </a:prstGeom>
        </p:spPr>
      </p:pic>
      <p:sp>
        <p:nvSpPr>
          <p:cNvPr id="6" name="TextBox 5"/>
          <p:cNvSpPr txBox="1"/>
          <p:nvPr/>
        </p:nvSpPr>
        <p:spPr>
          <a:xfrm>
            <a:off x="4906108" y="6392008"/>
            <a:ext cx="3894992" cy="276999"/>
          </a:xfrm>
          <a:prstGeom prst="rect">
            <a:avLst/>
          </a:prstGeom>
          <a:noFill/>
        </p:spPr>
        <p:txBody>
          <a:bodyPr wrap="square" rtlCol="0">
            <a:spAutoFit/>
          </a:bodyPr>
          <a:lstStyle/>
          <a:p>
            <a:pPr algn="r"/>
            <a:r>
              <a:rPr lang="en-US" sz="1200" dirty="0" smtClean="0"/>
              <a:t>Casey et al., </a:t>
            </a:r>
            <a:r>
              <a:rPr lang="en-US" sz="1200" i="1" dirty="0" smtClean="0"/>
              <a:t>Dev. Rev. </a:t>
            </a:r>
            <a:r>
              <a:rPr lang="en-US" sz="1200" dirty="0" smtClean="0"/>
              <a:t>(2008)</a:t>
            </a:r>
            <a:endParaRPr lang="en-US" sz="1200" dirty="0"/>
          </a:p>
        </p:txBody>
      </p:sp>
      <p:pic>
        <p:nvPicPr>
          <p:cNvPr id="7" name="Picture 6"/>
          <p:cNvPicPr>
            <a:picLocks noChangeAspect="1"/>
          </p:cNvPicPr>
          <p:nvPr/>
        </p:nvPicPr>
        <p:blipFill>
          <a:blip r:embed="rId3"/>
          <a:stretch>
            <a:fillRect/>
          </a:stretch>
        </p:blipFill>
        <p:spPr>
          <a:xfrm>
            <a:off x="1186961" y="1310054"/>
            <a:ext cx="2998178" cy="2998178"/>
          </a:xfrm>
          <a:prstGeom prst="rect">
            <a:avLst/>
          </a:prstGeom>
        </p:spPr>
      </p:pic>
      <p:sp>
        <p:nvSpPr>
          <p:cNvPr id="8" name="TextBox 7"/>
          <p:cNvSpPr txBox="1"/>
          <p:nvPr/>
        </p:nvSpPr>
        <p:spPr>
          <a:xfrm>
            <a:off x="228600" y="5090746"/>
            <a:ext cx="507316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Comic Sans MS" panose="030F0702030302020204" pitchFamily="66" charset="0"/>
              </a:rPr>
              <a:t>Judgement</a:t>
            </a:r>
          </a:p>
          <a:p>
            <a:pPr marL="285750" indent="-285750">
              <a:buFont typeface="Arial" panose="020B0604020202020204" pitchFamily="34" charset="0"/>
              <a:buChar char="•"/>
            </a:pPr>
            <a:r>
              <a:rPr lang="en-US" sz="2400" dirty="0" smtClean="0">
                <a:latin typeface="Comic Sans MS" panose="030F0702030302020204" pitchFamily="66" charset="0"/>
              </a:rPr>
              <a:t>Rational Thought</a:t>
            </a:r>
          </a:p>
          <a:p>
            <a:pPr marL="285750" indent="-285750">
              <a:buFont typeface="Arial" panose="020B0604020202020204" pitchFamily="34" charset="0"/>
              <a:buChar char="•"/>
            </a:pPr>
            <a:r>
              <a:rPr lang="en-US" sz="2400" dirty="0" smtClean="0">
                <a:latin typeface="Comic Sans MS" panose="030F0702030302020204" pitchFamily="66" charset="0"/>
              </a:rPr>
              <a:t>Goal-oriented</a:t>
            </a:r>
            <a:endParaRPr lang="en-US" sz="2400" dirty="0">
              <a:latin typeface="Comic Sans MS" panose="030F0702030302020204" pitchFamily="66" charset="0"/>
            </a:endParaRPr>
          </a:p>
        </p:txBody>
      </p:sp>
    </p:spTree>
    <p:extLst>
      <p:ext uri="{BB962C8B-B14F-4D97-AF65-F5344CB8AC3E}">
        <p14:creationId xmlns:p14="http://schemas.microsoft.com/office/powerpoint/2010/main" val="192335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140677" y="1011115"/>
            <a:ext cx="8801100" cy="8793"/>
          </a:xfrm>
          <a:prstGeom prst="line">
            <a:avLst/>
          </a:prstGeom>
          <a:ln w="38100">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12773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Limbic System</a:t>
            </a:r>
            <a:endParaRPr lang="en-US" sz="3200" dirty="0">
              <a:latin typeface="Comic Sans MS" panose="030F0702030302020204" pitchFamily="66" charset="0"/>
            </a:endParaRPr>
          </a:p>
        </p:txBody>
      </p:sp>
      <p:pic>
        <p:nvPicPr>
          <p:cNvPr id="8" name="Picture 7"/>
          <p:cNvPicPr>
            <a:picLocks noChangeAspect="1"/>
          </p:cNvPicPr>
          <p:nvPr/>
        </p:nvPicPr>
        <p:blipFill>
          <a:blip r:embed="rId2"/>
          <a:stretch>
            <a:fillRect/>
          </a:stretch>
        </p:blipFill>
        <p:spPr>
          <a:xfrm>
            <a:off x="533186" y="1850866"/>
            <a:ext cx="4544762" cy="2590514"/>
          </a:xfrm>
          <a:prstGeom prst="rect">
            <a:avLst/>
          </a:prstGeom>
        </p:spPr>
      </p:pic>
      <p:sp>
        <p:nvSpPr>
          <p:cNvPr id="9" name="TextBox 8"/>
          <p:cNvSpPr txBox="1"/>
          <p:nvPr/>
        </p:nvSpPr>
        <p:spPr>
          <a:xfrm>
            <a:off x="228600" y="5090746"/>
            <a:ext cx="507316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Comic Sans MS" panose="030F0702030302020204" pitchFamily="66" charset="0"/>
              </a:rPr>
              <a:t>Fear, Anxiety, </a:t>
            </a:r>
            <a:r>
              <a:rPr lang="en-US" sz="2400" dirty="0">
                <a:latin typeface="Comic Sans MS" panose="030F0702030302020204" pitchFamily="66" charset="0"/>
              </a:rPr>
              <a:t>S</a:t>
            </a:r>
            <a:r>
              <a:rPr lang="en-US" sz="2400" dirty="0" smtClean="0">
                <a:latin typeface="Comic Sans MS" panose="030F0702030302020204" pitchFamily="66" charset="0"/>
              </a:rPr>
              <a:t>tress</a:t>
            </a:r>
          </a:p>
          <a:p>
            <a:pPr marL="285750" indent="-285750">
              <a:buFont typeface="Arial" panose="020B0604020202020204" pitchFamily="34" charset="0"/>
              <a:buChar char="•"/>
            </a:pPr>
            <a:r>
              <a:rPr lang="en-US" sz="2400" dirty="0" smtClean="0">
                <a:latin typeface="Comic Sans MS" panose="030F0702030302020204" pitchFamily="66" charset="0"/>
              </a:rPr>
              <a:t>Pleasure &amp; Reward</a:t>
            </a:r>
          </a:p>
          <a:p>
            <a:pPr marL="285750" indent="-285750">
              <a:buFont typeface="Arial" panose="020B0604020202020204" pitchFamily="34" charset="0"/>
              <a:buChar char="•"/>
            </a:pPr>
            <a:r>
              <a:rPr lang="en-US" sz="2400" dirty="0" smtClean="0">
                <a:latin typeface="Comic Sans MS" panose="030F0702030302020204" pitchFamily="66" charset="0"/>
              </a:rPr>
              <a:t>Memory and Emotional Response</a:t>
            </a:r>
            <a:endParaRPr lang="en-US" sz="2400" dirty="0">
              <a:latin typeface="Comic Sans MS" panose="030F0702030302020204" pitchFamily="66" charset="0"/>
            </a:endParaRPr>
          </a:p>
        </p:txBody>
      </p:sp>
      <p:grpSp>
        <p:nvGrpSpPr>
          <p:cNvPr id="12" name="Group 11"/>
          <p:cNvGrpSpPr/>
          <p:nvPr/>
        </p:nvGrpSpPr>
        <p:grpSpPr>
          <a:xfrm>
            <a:off x="5184141" y="1850866"/>
            <a:ext cx="3757636" cy="3363058"/>
            <a:chOff x="5184141" y="1850866"/>
            <a:chExt cx="3757636" cy="3363058"/>
          </a:xfrm>
        </p:grpSpPr>
        <p:pic>
          <p:nvPicPr>
            <p:cNvPr id="10" name="Picture 9"/>
            <p:cNvPicPr>
              <a:picLocks noChangeAspect="1"/>
            </p:cNvPicPr>
            <p:nvPr/>
          </p:nvPicPr>
          <p:blipFill rotWithShape="1">
            <a:blip r:embed="rId3"/>
            <a:srcRect l="44692"/>
            <a:stretch/>
          </p:blipFill>
          <p:spPr>
            <a:xfrm>
              <a:off x="5184141" y="1850866"/>
              <a:ext cx="3757636" cy="3363058"/>
            </a:xfrm>
            <a:prstGeom prst="rect">
              <a:avLst/>
            </a:prstGeom>
          </p:spPr>
        </p:pic>
        <p:sp>
          <p:nvSpPr>
            <p:cNvPr id="11" name="Rectangle 10"/>
            <p:cNvSpPr/>
            <p:nvPr/>
          </p:nvSpPr>
          <p:spPr>
            <a:xfrm>
              <a:off x="5184141" y="1850866"/>
              <a:ext cx="240713" cy="470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640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flipV="1">
            <a:off x="140677" y="1011115"/>
            <a:ext cx="8801100" cy="8793"/>
          </a:xfrm>
          <a:prstGeom prst="line">
            <a:avLst/>
          </a:prstGeom>
          <a:ln w="38100">
            <a:solidFill>
              <a:srgbClr val="FF0000"/>
            </a:solidFill>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03541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Sleep Z</a:t>
            </a:r>
            <a:r>
              <a:rPr lang="en-US" sz="2800" dirty="0" smtClean="0">
                <a:latin typeface="Comic Sans MS" panose="030F0702030302020204" pitchFamily="66" charset="0"/>
              </a:rPr>
              <a:t>Z</a:t>
            </a:r>
            <a:r>
              <a:rPr lang="en-US" sz="2400" dirty="0" smtClean="0">
                <a:latin typeface="Comic Sans MS" panose="030F0702030302020204" pitchFamily="66" charset="0"/>
              </a:rPr>
              <a:t>ZZ</a:t>
            </a:r>
            <a:r>
              <a:rPr lang="en-US" dirty="0" smtClean="0">
                <a:latin typeface="Comic Sans MS" panose="030F0702030302020204" pitchFamily="66" charset="0"/>
              </a:rPr>
              <a:t>Z</a:t>
            </a:r>
            <a:endParaRPr lang="en-US" dirty="0">
              <a:latin typeface="Comic Sans MS" panose="030F0702030302020204" pitchFamily="66" charset="0"/>
            </a:endParaRPr>
          </a:p>
        </p:txBody>
      </p:sp>
      <p:pic>
        <p:nvPicPr>
          <p:cNvPr id="4" name="Picture 3"/>
          <p:cNvPicPr>
            <a:picLocks noChangeAspect="1"/>
          </p:cNvPicPr>
          <p:nvPr/>
        </p:nvPicPr>
        <p:blipFill>
          <a:blip r:embed="rId2"/>
          <a:stretch>
            <a:fillRect/>
          </a:stretch>
        </p:blipFill>
        <p:spPr>
          <a:xfrm>
            <a:off x="261497" y="1837360"/>
            <a:ext cx="4525218" cy="1996086"/>
          </a:xfrm>
          <a:prstGeom prst="rect">
            <a:avLst/>
          </a:prstGeom>
        </p:spPr>
      </p:pic>
      <p:pic>
        <p:nvPicPr>
          <p:cNvPr id="5" name="Picture 4"/>
          <p:cNvPicPr>
            <a:picLocks noChangeAspect="1"/>
          </p:cNvPicPr>
          <p:nvPr/>
        </p:nvPicPr>
        <p:blipFill>
          <a:blip r:embed="rId3"/>
          <a:stretch>
            <a:fillRect/>
          </a:stretch>
        </p:blipFill>
        <p:spPr>
          <a:xfrm>
            <a:off x="4786715" y="1683305"/>
            <a:ext cx="3851031" cy="2557085"/>
          </a:xfrm>
          <a:prstGeom prst="rect">
            <a:avLst/>
          </a:prstGeom>
        </p:spPr>
      </p:pic>
      <p:sp>
        <p:nvSpPr>
          <p:cNvPr id="6" name="TextBox 5"/>
          <p:cNvSpPr txBox="1"/>
          <p:nvPr/>
        </p:nvSpPr>
        <p:spPr>
          <a:xfrm>
            <a:off x="307731" y="4548090"/>
            <a:ext cx="662940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Comic Sans MS" panose="030F0702030302020204" pitchFamily="66" charset="0"/>
              </a:rPr>
              <a:t>Circadian rhythm is shifted</a:t>
            </a:r>
          </a:p>
          <a:p>
            <a:pPr marL="285750" indent="-285750">
              <a:buFont typeface="Arial" panose="020B0604020202020204" pitchFamily="34" charset="0"/>
              <a:buChar char="•"/>
            </a:pPr>
            <a:r>
              <a:rPr lang="en-US" sz="2400" dirty="0" smtClean="0">
                <a:latin typeface="Comic Sans MS" panose="030F0702030302020204" pitchFamily="66" charset="0"/>
              </a:rPr>
              <a:t>Start secreting Melatonin later at night.</a:t>
            </a:r>
          </a:p>
          <a:p>
            <a:pPr marL="285750" indent="-285750">
              <a:buFont typeface="Arial" panose="020B0604020202020204" pitchFamily="34" charset="0"/>
              <a:buChar char="•"/>
            </a:pPr>
            <a:r>
              <a:rPr lang="en-US" sz="2400" dirty="0" smtClean="0">
                <a:latin typeface="Comic Sans MS" panose="030F0702030302020204" pitchFamily="66" charset="0"/>
              </a:rPr>
              <a:t>Teens need at least 8.5-9.5 hrs. sleep per night.</a:t>
            </a:r>
          </a:p>
        </p:txBody>
      </p:sp>
    </p:spTree>
    <p:extLst>
      <p:ext uri="{BB962C8B-B14F-4D97-AF65-F5344CB8AC3E}">
        <p14:creationId xmlns:p14="http://schemas.microsoft.com/office/powerpoint/2010/main" val="16332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8"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610949"/>
            <a:ext cx="5410200" cy="3822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128" name="AutoShape 8"/>
          <p:cNvSpPr>
            <a:spLocks noChangeArrowheads="1"/>
          </p:cNvSpPr>
          <p:nvPr/>
        </p:nvSpPr>
        <p:spPr bwMode="auto">
          <a:xfrm>
            <a:off x="3810000" y="2743200"/>
            <a:ext cx="3200400" cy="990600"/>
          </a:xfrm>
          <a:prstGeom prst="roundRect">
            <a:avLst>
              <a:gd name="adj" fmla="val 16667"/>
            </a:avLst>
          </a:prstGeom>
          <a:solidFill>
            <a:schemeClr val="bg1"/>
          </a:solidFill>
          <a:ln w="127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30" name="Rectangle 10"/>
          <p:cNvSpPr>
            <a:spLocks noChangeArrowheads="1"/>
          </p:cNvSpPr>
          <p:nvPr/>
        </p:nvSpPr>
        <p:spPr bwMode="auto">
          <a:xfrm>
            <a:off x="3886200" y="2895600"/>
            <a:ext cx="3124200" cy="7302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Percentage of students who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feel </a:t>
            </a:r>
            <a:r>
              <a:rPr kumimoji="0" lang="en-US" altLang="en-US" sz="1400" b="1" i="0" u="sng"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“really sleepy”</a:t>
            </a:r>
            <a:r>
              <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 at different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times of day</a:t>
            </a:r>
            <a:endParaRPr kumimoji="0" lang="en-US" altLang="en-US" sz="2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34" name="Rectangle 14"/>
          <p:cNvSpPr>
            <a:spLocks noChangeArrowheads="1"/>
          </p:cNvSpPr>
          <p:nvPr/>
        </p:nvSpPr>
        <p:spPr bwMode="auto">
          <a:xfrm>
            <a:off x="7620000" y="6477000"/>
            <a:ext cx="2057400" cy="244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t>Gibson et al. (2006)</a:t>
            </a:r>
          </a:p>
        </p:txBody>
      </p:sp>
      <p:sp>
        <p:nvSpPr>
          <p:cNvPr id="5123" name="Text Box 3"/>
          <p:cNvSpPr txBox="1">
            <a:spLocks noChangeArrowheads="1"/>
          </p:cNvSpPr>
          <p:nvPr/>
        </p:nvSpPr>
        <p:spPr bwMode="auto">
          <a:xfrm>
            <a:off x="331177" y="1211141"/>
            <a:ext cx="8610600" cy="1138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914400" indent="-457200" eaLnBrk="0" hangingPunct="0">
              <a:defRPr sz="2400">
                <a:solidFill>
                  <a:schemeClr val="tx1"/>
                </a:solidFill>
                <a:latin typeface="Arial" panose="020B0604020202020204" pitchFamily="34" charset="0"/>
                <a:ea typeface="ＭＳ Ｐゴシック" panose="020B0600070205080204" pitchFamily="34" charset="-128"/>
              </a:defRPr>
            </a:lvl2pPr>
            <a:lvl3pPr marL="1371600" indent="-457200" eaLnBrk="0" hangingPunct="0">
              <a:defRPr sz="2400">
                <a:solidFill>
                  <a:schemeClr val="tx1"/>
                </a:solidFill>
                <a:latin typeface="Arial" panose="020B0604020202020204" pitchFamily="34" charset="0"/>
                <a:ea typeface="ＭＳ Ｐゴシック" panose="020B0600070205080204" pitchFamily="34" charset="-128"/>
              </a:defRPr>
            </a:lvl3pPr>
            <a:lvl4pPr marL="1828800" indent="-457200" eaLnBrk="0" hangingPunct="0">
              <a:defRPr sz="2400">
                <a:solidFill>
                  <a:schemeClr val="tx1"/>
                </a:solidFill>
                <a:latin typeface="Arial" panose="020B0604020202020204" pitchFamily="34" charset="0"/>
                <a:ea typeface="ＭＳ Ｐゴシック" panose="020B0600070205080204" pitchFamily="34" charset="-128"/>
              </a:defRPr>
            </a:lvl4pPr>
            <a:lvl5pPr marL="2286000" indent="-457200" eaLnBrk="0" hangingPunct="0">
              <a:defRPr sz="2400">
                <a:solidFill>
                  <a:schemeClr val="tx1"/>
                </a:solidFill>
                <a:latin typeface="Arial" panose="020B0604020202020204" pitchFamily="34" charset="0"/>
                <a:ea typeface="ＭＳ Ｐゴシック" panose="020B0600070205080204" pitchFamily="34" charset="-128"/>
              </a:defRPr>
            </a:lvl5pPr>
            <a:lvl6pPr marL="2743200" indent="-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3200400" indent="-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657600" indent="-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4114800" indent="-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457200" marR="0" lvl="0" indent="-457200" algn="l" defTabSz="914400" rtl="0" eaLnBrk="0" fontAlgn="base" latinLnBrk="0" hangingPunct="0">
              <a:lnSpc>
                <a:spcPct val="100000"/>
              </a:lnSpc>
              <a:spcBef>
                <a:spcPct val="50000"/>
              </a:spcBef>
              <a:spcAft>
                <a:spcPct val="0"/>
              </a:spcAft>
              <a:buClrTx/>
              <a:buSzTx/>
              <a:buFont typeface="Times" panose="02020603050405020304" pitchFamily="18" charset="0"/>
              <a:buNone/>
              <a:tabLst/>
              <a:defRPr/>
            </a:pPr>
            <a:endParaRPr kumimoji="0" lang="en-US" altLang="en-US" sz="1400" b="1" i="0" u="none" strike="noStrike" kern="1200" cap="none" spc="0" normalizeH="0" baseline="0" noProof="0" dirty="0" smtClean="0">
              <a:ln>
                <a:noFill/>
              </a:ln>
              <a:solidFill>
                <a:srgbClr val="FF9900"/>
              </a:solidFill>
              <a:effectLst/>
              <a:uLnTx/>
              <a:uFillTx/>
              <a:latin typeface="Arial Black" panose="020B0A04020102020204" pitchFamily="34" charset="0"/>
              <a:ea typeface="ＭＳ Ｐゴシック" panose="020B0600070205080204" pitchFamily="34" charset="-128"/>
              <a:cs typeface="+mn-cs"/>
            </a:endParaRPr>
          </a:p>
          <a:p>
            <a:pPr marL="914400" marR="0" lvl="1" indent="-457200" algn="l" defTabSz="914400" rtl="0" eaLnBrk="0" fontAlgn="base" latinLnBrk="0" hangingPunct="0">
              <a:lnSpc>
                <a:spcPct val="100000"/>
              </a:lnSpc>
              <a:spcBef>
                <a:spcPct val="50000"/>
              </a:spcBef>
              <a:spcAft>
                <a:spcPct val="0"/>
              </a:spcAft>
              <a:buClr>
                <a:srgbClr val="008000"/>
              </a:buClr>
              <a:buSzPct val="70000"/>
              <a:buFont typeface="Wingdings" panose="05000000000000000000" pitchFamily="2" charset="2"/>
              <a:buChar char="l"/>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mn-cs"/>
              </a:rPr>
              <a:t>70% reported getting less than 8.5 </a:t>
            </a:r>
            <a:r>
              <a:rPr kumimoji="0" lang="en-US" altLang="en-US" sz="1800" b="0" i="0" u="none" strike="noStrike" kern="1200" cap="none" spc="0" normalizeH="0" baseline="0" noProof="0" dirty="0" err="1" smtClean="0">
                <a:ln>
                  <a:noFill/>
                </a:ln>
                <a:solidFill>
                  <a:srgbClr val="000000"/>
                </a:solidFill>
                <a:effectLst/>
                <a:uLnTx/>
                <a:uFillTx/>
                <a:latin typeface="Arial" panose="020B0604020202020204" pitchFamily="34" charset="0"/>
                <a:ea typeface="ＭＳ Ｐゴシック" panose="020B0600070205080204" pitchFamily="34" charset="-128"/>
                <a:cs typeface="+mn-cs"/>
              </a:rPr>
              <a:t>hrs</a:t>
            </a: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mn-cs"/>
              </a:rPr>
              <a:t> of sleep per night.</a:t>
            </a:r>
          </a:p>
          <a:p>
            <a:pPr marL="914400" marR="0" lvl="1" indent="-457200" algn="l" defTabSz="914400" rtl="0" eaLnBrk="0" fontAlgn="base" latinLnBrk="0" hangingPunct="0">
              <a:lnSpc>
                <a:spcPct val="100000"/>
              </a:lnSpc>
              <a:spcBef>
                <a:spcPct val="50000"/>
              </a:spcBef>
              <a:spcAft>
                <a:spcPct val="0"/>
              </a:spcAft>
              <a:buClr>
                <a:srgbClr val="008000"/>
              </a:buClr>
              <a:buSzPct val="70000"/>
              <a:buFont typeface="Wingdings" panose="05000000000000000000" pitchFamily="2" charset="2"/>
              <a:buChar char="l"/>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mn-cs"/>
              </a:rPr>
              <a:t>58-68% reported being “</a:t>
            </a:r>
            <a:r>
              <a:rPr kumimoji="0" lang="en-US" altLang="en-US" sz="1800" b="1" i="0" u="none" strike="noStrike" kern="1200" cap="none" spc="0" normalizeH="0" baseline="0" noProof="0" dirty="0" smtClean="0">
                <a:ln>
                  <a:noFill/>
                </a:ln>
                <a:solidFill>
                  <a:srgbClr val="1869EE"/>
                </a:solidFill>
                <a:effectLst/>
                <a:uLnTx/>
                <a:uFillTx/>
                <a:latin typeface="Arial" panose="020B0604020202020204" pitchFamily="34" charset="0"/>
                <a:ea typeface="ＭＳ Ｐゴシック" panose="020B0600070205080204" pitchFamily="34" charset="-128"/>
                <a:cs typeface="+mn-cs"/>
              </a:rPr>
              <a:t>really sleepy</a:t>
            </a: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cs typeface="+mn-cs"/>
              </a:rPr>
              <a:t>” between 8 and 10 a.m. 	</a:t>
            </a:r>
          </a:p>
        </p:txBody>
      </p:sp>
      <p:sp>
        <p:nvSpPr>
          <p:cNvPr id="5136" name="Oval 16"/>
          <p:cNvSpPr>
            <a:spLocks noChangeArrowheads="1"/>
          </p:cNvSpPr>
          <p:nvPr/>
        </p:nvSpPr>
        <p:spPr bwMode="auto">
          <a:xfrm>
            <a:off x="2286000" y="2819400"/>
            <a:ext cx="762000" cy="762000"/>
          </a:xfrm>
          <a:prstGeom prst="ellipse">
            <a:avLst/>
          </a:prstGeom>
          <a:noFill/>
          <a:ln w="38100">
            <a:solidFill>
              <a:srgbClr val="0000FF"/>
            </a:solidFill>
            <a:round/>
            <a:headEnd/>
            <a:tailEnd/>
          </a:ln>
          <a:extLst>
            <a:ext uri="{909E8E84-426E-40dd-AFC4-6F175D3DCCD1}">
              <a14:hiddenFill xmlns="" xmlns:a14="http://schemas.microsoft.com/office/drawing/2010/main">
                <a:solidFill>
                  <a:schemeClr val="accent1"/>
                </a:solidFill>
              </a14:hiddenFill>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smtClean="0">
              <a:ln>
                <a:noFill/>
              </a:ln>
              <a:solidFill>
                <a:srgbClr val="1869EE"/>
              </a:solidFill>
              <a:effectLst/>
              <a:uLnTx/>
              <a:uFillTx/>
              <a:latin typeface="Arial" panose="020B0604020202020204" pitchFamily="34" charset="0"/>
              <a:ea typeface="ＭＳ Ｐゴシック" panose="020B0600070205080204" pitchFamily="34" charset="-128"/>
              <a:cs typeface="+mn-cs"/>
            </a:endParaRPr>
          </a:p>
        </p:txBody>
      </p:sp>
      <p:sp>
        <p:nvSpPr>
          <p:cNvPr id="9" name="TextBox 8"/>
          <p:cNvSpPr txBox="1"/>
          <p:nvPr/>
        </p:nvSpPr>
        <p:spPr>
          <a:xfrm>
            <a:off x="203541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Sleep Z</a:t>
            </a:r>
            <a:r>
              <a:rPr lang="en-US" sz="2800" dirty="0" smtClean="0">
                <a:latin typeface="Comic Sans MS" panose="030F0702030302020204" pitchFamily="66" charset="0"/>
              </a:rPr>
              <a:t>Z</a:t>
            </a:r>
            <a:r>
              <a:rPr lang="en-US" sz="2400" dirty="0" smtClean="0">
                <a:latin typeface="Comic Sans MS" panose="030F0702030302020204" pitchFamily="66" charset="0"/>
              </a:rPr>
              <a:t>ZZ</a:t>
            </a:r>
            <a:r>
              <a:rPr lang="en-US" dirty="0" smtClean="0">
                <a:latin typeface="Comic Sans MS" panose="030F0702030302020204" pitchFamily="66" charset="0"/>
              </a:rPr>
              <a:t>Z</a:t>
            </a:r>
            <a:endParaRPr lang="en-US" dirty="0">
              <a:latin typeface="Comic Sans MS" panose="030F0702030302020204" pitchFamily="66" charset="0"/>
            </a:endParaRPr>
          </a:p>
        </p:txBody>
      </p:sp>
      <p:cxnSp>
        <p:nvCxnSpPr>
          <p:cNvPr id="10" name="Straight Connector 9"/>
          <p:cNvCxnSpPr/>
          <p:nvPr/>
        </p:nvCxnSpPr>
        <p:spPr>
          <a:xfrm flipV="1">
            <a:off x="140677" y="1011115"/>
            <a:ext cx="8801100" cy="8793"/>
          </a:xfrm>
          <a:prstGeom prst="line">
            <a:avLst/>
          </a:prstGeom>
          <a:ln w="38100">
            <a:solidFill>
              <a:srgbClr val="FF0000"/>
            </a:solidFill>
          </a:ln>
          <a:effectLst>
            <a:glow rad="63500">
              <a:srgbClr val="FFC000">
                <a:alpha val="4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54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57438"/>
            <a:ext cx="3733800" cy="2595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9875" name="Rectangle 3"/>
          <p:cNvSpPr>
            <a:spLocks noChangeArrowheads="1"/>
          </p:cNvSpPr>
          <p:nvPr/>
        </p:nvSpPr>
        <p:spPr bwMode="auto">
          <a:xfrm>
            <a:off x="7696200" y="6400800"/>
            <a:ext cx="1327150" cy="244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000"/>
              <a:t>Hansen et al. (2005)</a:t>
            </a:r>
          </a:p>
        </p:txBody>
      </p:sp>
      <p:sp>
        <p:nvSpPr>
          <p:cNvPr id="79877" name="Rectangle 5"/>
          <p:cNvSpPr>
            <a:spLocks noChangeArrowheads="1"/>
          </p:cNvSpPr>
          <p:nvPr/>
        </p:nvSpPr>
        <p:spPr bwMode="auto">
          <a:xfrm>
            <a:off x="4724400" y="2738438"/>
            <a:ext cx="4114800" cy="19177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eaLnBrk="0" hangingPunct="0"/>
            <a:r>
              <a:rPr lang="en-US" altLang="en-US" sz="2400"/>
              <a:t>The reaction times of adolescents are much better in the </a:t>
            </a:r>
            <a:r>
              <a:rPr lang="en-US" altLang="en-US" sz="2400" b="1">
                <a:solidFill>
                  <a:srgbClr val="FF3300"/>
                </a:solidFill>
              </a:rPr>
              <a:t>afternoon</a:t>
            </a:r>
            <a:r>
              <a:rPr lang="en-US" altLang="en-US" sz="2400"/>
              <a:t> than they are in the </a:t>
            </a:r>
            <a:r>
              <a:rPr lang="en-US" altLang="en-US" sz="2400" b="1">
                <a:solidFill>
                  <a:srgbClr val="1869EE"/>
                </a:solidFill>
              </a:rPr>
              <a:t>morning</a:t>
            </a:r>
            <a:r>
              <a:rPr lang="en-US" altLang="en-US" sz="2400"/>
              <a:t> (lower means better)!</a:t>
            </a:r>
          </a:p>
        </p:txBody>
      </p:sp>
      <p:sp>
        <p:nvSpPr>
          <p:cNvPr id="79878" name="Line 6"/>
          <p:cNvSpPr>
            <a:spLocks noChangeShapeType="1"/>
          </p:cNvSpPr>
          <p:nvPr/>
        </p:nvSpPr>
        <p:spPr bwMode="auto">
          <a:xfrm flipH="1">
            <a:off x="3276600" y="1752600"/>
            <a:ext cx="0" cy="68580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9879" name="Line 7"/>
          <p:cNvSpPr>
            <a:spLocks noChangeShapeType="1"/>
          </p:cNvSpPr>
          <p:nvPr/>
        </p:nvSpPr>
        <p:spPr bwMode="auto">
          <a:xfrm flipH="1">
            <a:off x="1828800" y="1752600"/>
            <a:ext cx="0" cy="685800"/>
          </a:xfrm>
          <a:prstGeom prst="line">
            <a:avLst/>
          </a:prstGeom>
          <a:noFill/>
          <a:ln w="38100">
            <a:solidFill>
              <a:srgbClr val="0000FF"/>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9880" name="Rectangle 8"/>
          <p:cNvSpPr>
            <a:spLocks noChangeArrowheads="1"/>
          </p:cNvSpPr>
          <p:nvPr/>
        </p:nvSpPr>
        <p:spPr bwMode="auto">
          <a:xfrm>
            <a:off x="990600" y="5349875"/>
            <a:ext cx="7543800" cy="9445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spAutoFit/>
          </a:bodyPr>
          <a:lstStyle/>
          <a:p>
            <a:pPr eaLnBrk="0" hangingPunct="0"/>
            <a:r>
              <a:rPr lang="en-US" altLang="en-US" sz="2400"/>
              <a:t>And that students perform </a:t>
            </a:r>
            <a:r>
              <a:rPr lang="en-US" altLang="en-US" sz="3200" b="1">
                <a:solidFill>
                  <a:srgbClr val="FF9900"/>
                </a:solidFill>
              </a:rPr>
              <a:t>better</a:t>
            </a:r>
            <a:r>
              <a:rPr lang="en-US" altLang="en-US" sz="2400"/>
              <a:t> in the afternoon than in the morning.</a:t>
            </a:r>
          </a:p>
        </p:txBody>
      </p:sp>
      <p:sp>
        <p:nvSpPr>
          <p:cNvPr id="10" name="TextBox 9"/>
          <p:cNvSpPr txBox="1"/>
          <p:nvPr/>
        </p:nvSpPr>
        <p:spPr>
          <a:xfrm>
            <a:off x="203541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Sleep Z</a:t>
            </a:r>
            <a:r>
              <a:rPr lang="en-US" sz="2800" dirty="0" smtClean="0">
                <a:latin typeface="Comic Sans MS" panose="030F0702030302020204" pitchFamily="66" charset="0"/>
              </a:rPr>
              <a:t>Z</a:t>
            </a:r>
            <a:r>
              <a:rPr lang="en-US" sz="2400" dirty="0" smtClean="0">
                <a:latin typeface="Comic Sans MS" panose="030F0702030302020204" pitchFamily="66" charset="0"/>
              </a:rPr>
              <a:t>ZZ</a:t>
            </a:r>
            <a:r>
              <a:rPr lang="en-US" dirty="0" smtClean="0">
                <a:latin typeface="Comic Sans MS" panose="030F0702030302020204" pitchFamily="66" charset="0"/>
              </a:rPr>
              <a:t>Z</a:t>
            </a:r>
            <a:endParaRPr lang="en-US" dirty="0">
              <a:latin typeface="Comic Sans MS" panose="030F0702030302020204" pitchFamily="66" charset="0"/>
            </a:endParaRPr>
          </a:p>
        </p:txBody>
      </p:sp>
      <p:cxnSp>
        <p:nvCxnSpPr>
          <p:cNvPr id="11" name="Straight Connector 10"/>
          <p:cNvCxnSpPr/>
          <p:nvPr/>
        </p:nvCxnSpPr>
        <p:spPr>
          <a:xfrm flipV="1">
            <a:off x="140677" y="1011115"/>
            <a:ext cx="8801100" cy="8793"/>
          </a:xfrm>
          <a:prstGeom prst="line">
            <a:avLst/>
          </a:prstGeom>
          <a:ln w="38100">
            <a:solidFill>
              <a:srgbClr val="FF0000"/>
            </a:solidFill>
          </a:ln>
          <a:effectLst>
            <a:glow rad="63500">
              <a:srgbClr val="FFC000">
                <a:alpha val="4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56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541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Addiction</a:t>
            </a:r>
            <a:endParaRPr lang="en-US" dirty="0">
              <a:latin typeface="Comic Sans MS" panose="030F0702030302020204" pitchFamily="66" charset="0"/>
            </a:endParaRPr>
          </a:p>
        </p:txBody>
      </p:sp>
      <p:cxnSp>
        <p:nvCxnSpPr>
          <p:cNvPr id="3" name="Straight Connector 2"/>
          <p:cNvCxnSpPr/>
          <p:nvPr/>
        </p:nvCxnSpPr>
        <p:spPr>
          <a:xfrm flipV="1">
            <a:off x="140677" y="1011115"/>
            <a:ext cx="8801100" cy="8793"/>
          </a:xfrm>
          <a:prstGeom prst="line">
            <a:avLst/>
          </a:prstGeom>
          <a:ln w="38100">
            <a:solidFill>
              <a:srgbClr val="FF0000"/>
            </a:solidFill>
          </a:ln>
          <a:effectLst>
            <a:glow rad="63500">
              <a:srgbClr val="FFC000">
                <a:alpha val="40000"/>
              </a:srgbClr>
            </a:glow>
          </a:effectLst>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686800" y="1154422"/>
            <a:ext cx="5304907" cy="3023797"/>
          </a:xfrm>
          <a:prstGeom prst="rect">
            <a:avLst/>
          </a:prstGeom>
        </p:spPr>
      </p:pic>
      <p:sp>
        <p:nvSpPr>
          <p:cNvPr id="5" name="TextBox 4"/>
          <p:cNvSpPr txBox="1"/>
          <p:nvPr/>
        </p:nvSpPr>
        <p:spPr>
          <a:xfrm>
            <a:off x="307730" y="1494692"/>
            <a:ext cx="3736731" cy="923330"/>
          </a:xfrm>
          <a:prstGeom prst="rect">
            <a:avLst/>
          </a:prstGeom>
          <a:noFill/>
        </p:spPr>
        <p:txBody>
          <a:bodyPr wrap="square" rtlCol="0">
            <a:spAutoFit/>
          </a:bodyPr>
          <a:lstStyle/>
          <a:p>
            <a:r>
              <a:rPr lang="en-US" dirty="0" smtClean="0">
                <a:latin typeface="Comic Sans MS" panose="030F0702030302020204" pitchFamily="66" charset="0"/>
              </a:rPr>
              <a:t>Both behaviors are associated with activation of the limbic system.</a:t>
            </a:r>
            <a:endParaRPr lang="en-US" dirty="0">
              <a:latin typeface="Comic Sans MS" panose="030F0702030302020204" pitchFamily="66" charset="0"/>
            </a:endParaRPr>
          </a:p>
        </p:txBody>
      </p:sp>
      <p:sp>
        <p:nvSpPr>
          <p:cNvPr id="6" name="TextBox 5"/>
          <p:cNvSpPr txBox="1"/>
          <p:nvPr/>
        </p:nvSpPr>
        <p:spPr>
          <a:xfrm>
            <a:off x="307729" y="2752624"/>
            <a:ext cx="3736731" cy="923330"/>
          </a:xfrm>
          <a:prstGeom prst="rect">
            <a:avLst/>
          </a:prstGeom>
          <a:noFill/>
        </p:spPr>
        <p:txBody>
          <a:bodyPr wrap="square" rtlCol="0">
            <a:spAutoFit/>
          </a:bodyPr>
          <a:lstStyle/>
          <a:p>
            <a:r>
              <a:rPr lang="en-US" dirty="0" smtClean="0">
                <a:latin typeface="Comic Sans MS" panose="030F0702030302020204" pitchFamily="66" charset="0"/>
              </a:rPr>
              <a:t>Activation of the brain reward </a:t>
            </a:r>
          </a:p>
          <a:p>
            <a:r>
              <a:rPr lang="en-US" dirty="0" smtClean="0">
                <a:latin typeface="Comic Sans MS" panose="030F0702030302020204" pitchFamily="66" charset="0"/>
              </a:rPr>
              <a:t>System causes us to feel a sense of pleasure.</a:t>
            </a:r>
            <a:endParaRPr lang="en-US" dirty="0">
              <a:latin typeface="Comic Sans MS" panose="030F0702030302020204" pitchFamily="66" charset="0"/>
            </a:endParaRPr>
          </a:p>
        </p:txBody>
      </p:sp>
      <p:sp>
        <p:nvSpPr>
          <p:cNvPr id="7" name="TextBox 6"/>
          <p:cNvSpPr txBox="1"/>
          <p:nvPr/>
        </p:nvSpPr>
        <p:spPr>
          <a:xfrm>
            <a:off x="307730" y="4085206"/>
            <a:ext cx="6031524" cy="923330"/>
          </a:xfrm>
          <a:prstGeom prst="rect">
            <a:avLst/>
          </a:prstGeom>
          <a:noFill/>
        </p:spPr>
        <p:txBody>
          <a:bodyPr wrap="square" rtlCol="0">
            <a:spAutoFit/>
          </a:bodyPr>
          <a:lstStyle/>
          <a:p>
            <a:r>
              <a:rPr lang="en-US" dirty="0" smtClean="0">
                <a:latin typeface="Comic Sans MS" panose="030F0702030302020204" pitchFamily="66" charset="0"/>
              </a:rPr>
              <a:t>Many abused drugs act of structures of the limbic system to create the same feelings of pleasure/rewards as brain neurotransmitters</a:t>
            </a:r>
            <a:endParaRPr lang="en-US" dirty="0">
              <a:latin typeface="Comic Sans MS" panose="030F0702030302020204" pitchFamily="66" charset="0"/>
            </a:endParaRPr>
          </a:p>
        </p:txBody>
      </p:sp>
      <p:sp>
        <p:nvSpPr>
          <p:cNvPr id="8" name="TextBox 7"/>
          <p:cNvSpPr txBox="1"/>
          <p:nvPr/>
        </p:nvSpPr>
        <p:spPr>
          <a:xfrm>
            <a:off x="307728" y="5281608"/>
            <a:ext cx="6739305" cy="369332"/>
          </a:xfrm>
          <a:prstGeom prst="rect">
            <a:avLst/>
          </a:prstGeom>
          <a:noFill/>
        </p:spPr>
        <p:txBody>
          <a:bodyPr wrap="square" rtlCol="0">
            <a:spAutoFit/>
          </a:bodyPr>
          <a:lstStyle/>
          <a:p>
            <a:r>
              <a:rPr lang="en-US" dirty="0" smtClean="0">
                <a:latin typeface="Comic Sans MS" panose="030F0702030302020204" pitchFamily="66" charset="0"/>
              </a:rPr>
              <a:t>Addiction can permanently alter the structure of the brain</a:t>
            </a:r>
            <a:endParaRPr lang="en-US" dirty="0">
              <a:latin typeface="Comic Sans MS" panose="030F0702030302020204" pitchFamily="66" charset="0"/>
            </a:endParaRPr>
          </a:p>
        </p:txBody>
      </p:sp>
    </p:spTree>
    <p:extLst>
      <p:ext uri="{BB962C8B-B14F-4D97-AF65-F5344CB8AC3E}">
        <p14:creationId xmlns:p14="http://schemas.microsoft.com/office/powerpoint/2010/main" val="192892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p:cNvSpPr>
            <a:spLocks noGrp="1"/>
          </p:cNvSpPr>
          <p:nvPr>
            <p:ph idx="1"/>
          </p:nvPr>
        </p:nvSpPr>
        <p:spPr>
          <a:xfrm>
            <a:off x="568009" y="1352742"/>
            <a:ext cx="7886700" cy="4351338"/>
          </a:xfrm>
        </p:spPr>
        <p:txBody>
          <a:bodyPr>
            <a:normAutofit/>
          </a:bodyPr>
          <a:lstStyle/>
          <a:p>
            <a:pPr marL="0" indent="0">
              <a:buFont typeface="Wingdings" charset="0"/>
              <a:buNone/>
            </a:pPr>
            <a:r>
              <a:rPr lang="en-US" sz="1800" dirty="0">
                <a:latin typeface="Comic Sans MS" panose="030F0702030302020204" pitchFamily="66" charset="0"/>
                <a:ea typeface="MS PGothic" charset="0"/>
              </a:rPr>
              <a:t>Drug addiction compromises the brain circuits involved in </a:t>
            </a:r>
            <a:r>
              <a:rPr lang="en-US" sz="1800" dirty="0" smtClean="0">
                <a:latin typeface="Comic Sans MS" panose="030F0702030302020204" pitchFamily="66" charset="0"/>
                <a:ea typeface="MS PGothic" charset="0"/>
              </a:rPr>
              <a:t>processing </a:t>
            </a:r>
            <a:r>
              <a:rPr lang="en-US" sz="1800" dirty="0">
                <a:latin typeface="Comic Sans MS" panose="030F0702030302020204" pitchFamily="66" charset="0"/>
                <a:ea typeface="MS PGothic" charset="0"/>
              </a:rPr>
              <a:t>reward and punishment, and in exerting </a:t>
            </a:r>
            <a:r>
              <a:rPr lang="en-US" sz="1800" dirty="0" smtClean="0">
                <a:latin typeface="Comic Sans MS" panose="030F0702030302020204" pitchFamily="66" charset="0"/>
                <a:ea typeface="MS PGothic" charset="0"/>
              </a:rPr>
              <a:t>control </a:t>
            </a:r>
            <a:r>
              <a:rPr lang="en-US" sz="1800" dirty="0">
                <a:latin typeface="Comic Sans MS" panose="030F0702030302020204" pitchFamily="66" charset="0"/>
                <a:ea typeface="MS PGothic" charset="0"/>
              </a:rPr>
              <a:t>over one’s </a:t>
            </a:r>
            <a:r>
              <a:rPr lang="en-US" sz="1800" dirty="0" smtClean="0">
                <a:latin typeface="Comic Sans MS" panose="030F0702030302020204" pitchFamily="66" charset="0"/>
                <a:ea typeface="MS PGothic" charset="0"/>
              </a:rPr>
              <a:t>actions</a:t>
            </a:r>
            <a:r>
              <a:rPr lang="en-US" sz="1800" dirty="0">
                <a:latin typeface="Comic Sans MS" panose="030F0702030302020204" pitchFamily="66" charset="0"/>
                <a:ea typeface="MS PGothic" charset="0"/>
              </a:rPr>
              <a:t>. </a:t>
            </a:r>
            <a:endParaRPr lang="en-US" sz="1800" dirty="0" smtClean="0">
              <a:latin typeface="Comic Sans MS" panose="030F0702030302020204" pitchFamily="66" charset="0"/>
              <a:ea typeface="MS PGothic" charset="0"/>
            </a:endParaRPr>
          </a:p>
          <a:p>
            <a:pPr marL="0" indent="0">
              <a:buFont typeface="Wingdings" charset="0"/>
              <a:buNone/>
            </a:pPr>
            <a:r>
              <a:rPr lang="en-US" sz="1800" dirty="0" smtClean="0">
                <a:latin typeface="Comic Sans MS" panose="030F0702030302020204" pitchFamily="66" charset="0"/>
                <a:ea typeface="MS PGothic" charset="0"/>
              </a:rPr>
              <a:t>This </a:t>
            </a:r>
            <a:r>
              <a:rPr lang="en-US" sz="1800" dirty="0">
                <a:latin typeface="Comic Sans MS" panose="030F0702030302020204" pitchFamily="66" charset="0"/>
                <a:ea typeface="MS PGothic" charset="0"/>
              </a:rPr>
              <a:t>set of </a:t>
            </a:r>
            <a:r>
              <a:rPr lang="en-US" sz="1800" dirty="0" smtClean="0">
                <a:latin typeface="Comic Sans MS" panose="030F0702030302020204" pitchFamily="66" charset="0"/>
                <a:ea typeface="MS PGothic" charset="0"/>
              </a:rPr>
              <a:t>PET scans </a:t>
            </a:r>
            <a:r>
              <a:rPr lang="en-US" sz="1800" dirty="0">
                <a:latin typeface="Comic Sans MS" panose="030F0702030302020204" pitchFamily="66" charset="0"/>
                <a:ea typeface="MS PGothic" charset="0"/>
              </a:rPr>
              <a:t>shows what </a:t>
            </a:r>
            <a:r>
              <a:rPr lang="en-US" sz="1800" dirty="0" smtClean="0">
                <a:latin typeface="Comic Sans MS" panose="030F0702030302020204" pitchFamily="66" charset="0"/>
                <a:ea typeface="MS PGothic" charset="0"/>
              </a:rPr>
              <a:t>happens </a:t>
            </a:r>
            <a:r>
              <a:rPr lang="en-US" sz="1800" dirty="0">
                <a:latin typeface="Comic Sans MS" panose="030F0702030302020204" pitchFamily="66" charset="0"/>
                <a:ea typeface="MS PGothic" charset="0"/>
              </a:rPr>
              <a:t>in the brain </a:t>
            </a:r>
            <a:br>
              <a:rPr lang="en-US" sz="1800" dirty="0">
                <a:latin typeface="Comic Sans MS" panose="030F0702030302020204" pitchFamily="66" charset="0"/>
                <a:ea typeface="MS PGothic" charset="0"/>
              </a:rPr>
            </a:br>
            <a:r>
              <a:rPr lang="en-US" sz="1800" dirty="0">
                <a:latin typeface="Comic Sans MS" panose="030F0702030302020204" pitchFamily="66" charset="0"/>
                <a:ea typeface="MS PGothic" charset="0"/>
              </a:rPr>
              <a:t>when drugs are abused. </a:t>
            </a:r>
          </a:p>
          <a:p>
            <a:pPr marL="0" indent="0">
              <a:buFont typeface="Wingdings" charset="0"/>
              <a:buNone/>
            </a:pPr>
            <a:r>
              <a:rPr lang="en-US" sz="1800" dirty="0">
                <a:latin typeface="Comic Sans MS" panose="030F0702030302020204" pitchFamily="66" charset="0"/>
                <a:ea typeface="MS PGothic" charset="0"/>
              </a:rPr>
              <a:t>On the left is a scan of a </a:t>
            </a:r>
            <a:r>
              <a:rPr lang="en-US" sz="1800" dirty="0" smtClean="0">
                <a:latin typeface="Comic Sans MS" panose="030F0702030302020204" pitchFamily="66" charset="0"/>
                <a:ea typeface="MS PGothic" charset="0"/>
              </a:rPr>
              <a:t>normal </a:t>
            </a:r>
            <a:r>
              <a:rPr lang="en-US" sz="1800" dirty="0">
                <a:latin typeface="Comic Sans MS" panose="030F0702030302020204" pitchFamily="66" charset="0"/>
                <a:ea typeface="MS PGothic" charset="0"/>
              </a:rPr>
              <a:t>brain. Notice the bright areas of activity. The scan on the right is of a person who is abusing cocaine. The large dark areas show the loss of neuronal activity. This loss can be reversed if an abuser stops taking the drug. </a:t>
            </a:r>
          </a:p>
        </p:txBody>
      </p:sp>
      <p:pic>
        <p:nvPicPr>
          <p:cNvPr id="39939" name="Picture 3" descr="Brain-Abu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2108" y="3743247"/>
            <a:ext cx="5028567" cy="28285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6454973" y="6464657"/>
            <a:ext cx="2689027" cy="246221"/>
          </a:xfrm>
          <a:prstGeom prst="rect">
            <a:avLst/>
          </a:prstGeom>
          <a:noFill/>
        </p:spPr>
        <p:txBody>
          <a:bodyPr wrap="square" rtlCol="0">
            <a:spAutoFit/>
          </a:bodyPr>
          <a:lstStyle/>
          <a:p>
            <a:pPr algn="r"/>
            <a:r>
              <a:rPr lang="en-US" sz="1000" dirty="0">
                <a:solidFill>
                  <a:schemeClr val="bg2">
                    <a:lumMod val="65000"/>
                    <a:lumOff val="35000"/>
                  </a:schemeClr>
                </a:solidFill>
                <a:latin typeface="Arial" charset="0"/>
              </a:rPr>
              <a:t>MRI image courtesy of NIDA. </a:t>
            </a:r>
            <a:endParaRPr lang="en-US" sz="1000" dirty="0">
              <a:solidFill>
                <a:schemeClr val="bg2">
                  <a:lumMod val="65000"/>
                  <a:lumOff val="35000"/>
                </a:schemeClr>
              </a:solidFill>
            </a:endParaRPr>
          </a:p>
        </p:txBody>
      </p:sp>
      <p:sp>
        <p:nvSpPr>
          <p:cNvPr id="8" name="TextBox 7"/>
          <p:cNvSpPr txBox="1"/>
          <p:nvPr/>
        </p:nvSpPr>
        <p:spPr>
          <a:xfrm>
            <a:off x="203541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Addiction</a:t>
            </a:r>
            <a:endParaRPr lang="en-US" dirty="0">
              <a:latin typeface="Comic Sans MS" panose="030F0702030302020204" pitchFamily="66" charset="0"/>
            </a:endParaRPr>
          </a:p>
        </p:txBody>
      </p:sp>
      <p:cxnSp>
        <p:nvCxnSpPr>
          <p:cNvPr id="9" name="Straight Connector 8"/>
          <p:cNvCxnSpPr/>
          <p:nvPr/>
        </p:nvCxnSpPr>
        <p:spPr>
          <a:xfrm flipV="1">
            <a:off x="140677" y="1011115"/>
            <a:ext cx="8801100" cy="8793"/>
          </a:xfrm>
          <a:prstGeom prst="line">
            <a:avLst/>
          </a:prstGeom>
          <a:ln w="38100">
            <a:solidFill>
              <a:srgbClr val="FF0000"/>
            </a:solidFill>
          </a:ln>
          <a:effectLst>
            <a:glow rad="63500">
              <a:srgbClr val="FFC000">
                <a:alpha val="4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74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360595" y="1673617"/>
            <a:ext cx="3213100" cy="1562100"/>
          </a:xfrm>
        </p:spPr>
        <p:txBody>
          <a:bodyPr>
            <a:noAutofit/>
          </a:bodyPr>
          <a:lstStyle/>
          <a:p>
            <a:pPr marL="0" indent="0">
              <a:buFont typeface="Wingdings" charset="0"/>
              <a:buNone/>
            </a:pPr>
            <a:r>
              <a:rPr lang="en-US" sz="2400" dirty="0">
                <a:latin typeface="Courier New" panose="02070309020205020404" pitchFamily="49" charset="0"/>
                <a:ea typeface="MS PGothic" charset="0"/>
                <a:cs typeface="Courier New" panose="02070309020205020404" pitchFamily="49" charset="0"/>
              </a:rPr>
              <a:t>The </a:t>
            </a:r>
            <a:r>
              <a:rPr lang="en-US" sz="2400" b="1" dirty="0" smtClean="0">
                <a:latin typeface="Courier New" panose="02070309020205020404" pitchFamily="49" charset="0"/>
                <a:ea typeface="MS PGothic" charset="0"/>
                <a:cs typeface="Courier New" panose="02070309020205020404" pitchFamily="49" charset="0"/>
              </a:rPr>
              <a:t>brain</a:t>
            </a:r>
            <a:r>
              <a:rPr lang="en-US" sz="2400" dirty="0" smtClean="0">
                <a:latin typeface="Courier New" panose="02070309020205020404" pitchFamily="49" charset="0"/>
                <a:ea typeface="MS PGothic" charset="0"/>
                <a:cs typeface="Courier New" panose="02070309020205020404" pitchFamily="49" charset="0"/>
              </a:rPr>
              <a:t> </a:t>
            </a:r>
            <a:r>
              <a:rPr lang="en-US" sz="2400" dirty="0">
                <a:latin typeface="Courier New" panose="02070309020205020404" pitchFamily="49" charset="0"/>
                <a:ea typeface="MS PGothic" charset="0"/>
                <a:cs typeface="Courier New" panose="02070309020205020404" pitchFamily="49" charset="0"/>
              </a:rPr>
              <a:t>and </a:t>
            </a:r>
            <a:r>
              <a:rPr lang="en-US" sz="2400" b="1" dirty="0">
                <a:latin typeface="Courier New" panose="02070309020205020404" pitchFamily="49" charset="0"/>
                <a:ea typeface="MS PGothic" charset="0"/>
                <a:cs typeface="Courier New" panose="02070309020205020404" pitchFamily="49" charset="0"/>
              </a:rPr>
              <a:t>spinal cord </a:t>
            </a:r>
            <a:r>
              <a:rPr lang="en-US" sz="2400" dirty="0">
                <a:latin typeface="Courier New" panose="02070309020205020404" pitchFamily="49" charset="0"/>
                <a:ea typeface="MS PGothic" charset="0"/>
                <a:cs typeface="Courier New" panose="02070309020205020404" pitchFamily="49" charset="0"/>
              </a:rPr>
              <a:t>make up the </a:t>
            </a:r>
            <a:r>
              <a:rPr lang="en-US" sz="2400" b="1" u="sng" dirty="0">
                <a:solidFill>
                  <a:srgbClr val="FF3300"/>
                </a:solidFill>
                <a:latin typeface="Courier New" panose="02070309020205020404" pitchFamily="49" charset="0"/>
                <a:ea typeface="MS PGothic" charset="0"/>
                <a:cs typeface="Courier New" panose="02070309020205020404" pitchFamily="49" charset="0"/>
              </a:rPr>
              <a:t>central nervous system</a:t>
            </a:r>
            <a:r>
              <a:rPr lang="en-US" sz="2400" dirty="0">
                <a:latin typeface="Courier New" panose="02070309020205020404" pitchFamily="49" charset="0"/>
                <a:ea typeface="MS PGothic" charset="0"/>
                <a:cs typeface="Courier New" panose="02070309020205020404" pitchFamily="49" charset="0"/>
              </a:rPr>
              <a:t>. </a:t>
            </a:r>
            <a:endParaRPr lang="en-US" sz="2400" dirty="0" smtClean="0">
              <a:latin typeface="Courier New" panose="02070309020205020404" pitchFamily="49" charset="0"/>
              <a:ea typeface="MS PGothic" charset="0"/>
              <a:cs typeface="Courier New" panose="02070309020205020404" pitchFamily="49" charset="0"/>
            </a:endParaRPr>
          </a:p>
          <a:p>
            <a:pPr marL="0" indent="0">
              <a:buFont typeface="Wingdings" charset="0"/>
              <a:buNone/>
            </a:pPr>
            <a:endParaRPr lang="en-US" sz="2400" dirty="0" smtClean="0">
              <a:latin typeface="Courier New" panose="02070309020205020404" pitchFamily="49" charset="0"/>
              <a:ea typeface="MS PGothic" charset="0"/>
              <a:cs typeface="Courier New" panose="02070309020205020404" pitchFamily="49" charset="0"/>
            </a:endParaRPr>
          </a:p>
        </p:txBody>
      </p:sp>
      <p:pic>
        <p:nvPicPr>
          <p:cNvPr id="11267" name="Picture 3" descr="NervousSyste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3232" y="1350140"/>
            <a:ext cx="2160588" cy="4973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68" name="Picture 5" descr="C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37703" y="1338657"/>
            <a:ext cx="1376362" cy="454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5903821" y="6464657"/>
            <a:ext cx="3240180" cy="400110"/>
          </a:xfrm>
          <a:prstGeom prst="rect">
            <a:avLst/>
          </a:prstGeom>
          <a:noFill/>
        </p:spPr>
        <p:txBody>
          <a:bodyPr wrap="square" rtlCol="0">
            <a:spAutoFit/>
          </a:bodyPr>
          <a:lstStyle/>
          <a:p>
            <a:pPr algn="r"/>
            <a:r>
              <a:rPr lang="en-US" sz="1000" dirty="0" smtClean="0">
                <a:solidFill>
                  <a:schemeClr val="bg2">
                    <a:lumMod val="65000"/>
                    <a:lumOff val="35000"/>
                  </a:schemeClr>
                </a:solidFill>
                <a:latin typeface="Comic Sans MS" panose="030F0702030302020204" pitchFamily="66" charset="0"/>
              </a:rPr>
              <a:t>Illustrations © Williams &amp; Wilkins. All rights reserved.</a:t>
            </a:r>
            <a:endParaRPr lang="en-US" sz="1000" dirty="0">
              <a:solidFill>
                <a:schemeClr val="bg2">
                  <a:lumMod val="65000"/>
                  <a:lumOff val="35000"/>
                </a:schemeClr>
              </a:solidFill>
              <a:latin typeface="Comic Sans MS" panose="030F0702030302020204" pitchFamily="66" charset="0"/>
            </a:endParaRPr>
          </a:p>
        </p:txBody>
      </p:sp>
      <p:sp>
        <p:nvSpPr>
          <p:cNvPr id="8" name="Title 1"/>
          <p:cNvSpPr txBox="1">
            <a:spLocks/>
          </p:cNvSpPr>
          <p:nvPr/>
        </p:nvSpPr>
        <p:spPr>
          <a:xfrm>
            <a:off x="235974" y="-6702"/>
            <a:ext cx="8698476"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smtClean="0">
                <a:latin typeface="Courier New" panose="02070309020205020404" pitchFamily="49" charset="0"/>
                <a:ea typeface="MS PGothic" charset="0"/>
                <a:cs typeface="Courier New" panose="02070309020205020404" pitchFamily="49" charset="0"/>
              </a:rPr>
              <a:t>The Brain and Spinal Cord</a:t>
            </a:r>
            <a:endParaRPr lang="en-US" sz="4400" dirty="0">
              <a:latin typeface="Courier New" panose="02070309020205020404" pitchFamily="49" charset="0"/>
              <a:ea typeface="MS PGothic" charset="0"/>
              <a:cs typeface="Courier New" panose="02070309020205020404" pitchFamily="49" charset="0"/>
            </a:endParaRPr>
          </a:p>
        </p:txBody>
      </p:sp>
      <p:sp>
        <p:nvSpPr>
          <p:cNvPr id="3" name="TextBox 2"/>
          <p:cNvSpPr txBox="1"/>
          <p:nvPr/>
        </p:nvSpPr>
        <p:spPr>
          <a:xfrm>
            <a:off x="411395" y="3609575"/>
            <a:ext cx="3111500" cy="1938992"/>
          </a:xfrm>
          <a:prstGeom prst="rect">
            <a:avLst/>
          </a:prstGeom>
          <a:noFill/>
        </p:spPr>
        <p:txBody>
          <a:bodyPr wrap="square" rtlCol="0">
            <a:spAutoFit/>
          </a:bodyPr>
          <a:lstStyle/>
          <a:p>
            <a:r>
              <a:rPr lang="en-US" sz="2400" dirty="0">
                <a:latin typeface="Courier New" panose="02070309020205020404" pitchFamily="49" charset="0"/>
                <a:ea typeface="MS PGothic" charset="0"/>
                <a:cs typeface="Courier New" panose="02070309020205020404" pitchFamily="49" charset="0"/>
              </a:rPr>
              <a:t>All other nerves in the body form the </a:t>
            </a:r>
            <a:r>
              <a:rPr lang="en-US" sz="2400" b="1" u="sng" dirty="0">
                <a:solidFill>
                  <a:srgbClr val="0066FF"/>
                </a:solidFill>
                <a:latin typeface="Courier New" panose="02070309020205020404" pitchFamily="49" charset="0"/>
                <a:ea typeface="MS PGothic" charset="0"/>
                <a:cs typeface="Courier New" panose="02070309020205020404" pitchFamily="49" charset="0"/>
              </a:rPr>
              <a:t>peripheral nervous system</a:t>
            </a:r>
            <a:r>
              <a:rPr lang="en-US" sz="2400" dirty="0">
                <a:latin typeface="Courier New" panose="02070309020205020404" pitchFamily="49" charset="0"/>
                <a:ea typeface="MS PGothic" charset="0"/>
                <a:cs typeface="Courier New" panose="02070309020205020404" pitchFamily="49" charset="0"/>
              </a:rPr>
              <a:t>. </a:t>
            </a:r>
          </a:p>
          <a:p>
            <a:endParaRPr lang="en-US" sz="2400" dirty="0"/>
          </a:p>
        </p:txBody>
      </p:sp>
    </p:spTree>
    <p:extLst>
      <p:ext uri="{BB962C8B-B14F-4D97-AF65-F5344CB8AC3E}">
        <p14:creationId xmlns:p14="http://schemas.microsoft.com/office/powerpoint/2010/main" val="184987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Effect transition="in" filter="fade">
                                      <p:cBhvr>
                                        <p:cTn id="7" dur="500"/>
                                        <p:tgtEl>
                                          <p:spTgt spid="11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uild="p"/>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5419"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Addiction</a:t>
            </a:r>
            <a:endParaRPr lang="en-US" dirty="0">
              <a:latin typeface="Comic Sans MS" panose="030F0702030302020204" pitchFamily="66" charset="0"/>
            </a:endParaRPr>
          </a:p>
        </p:txBody>
      </p:sp>
      <p:cxnSp>
        <p:nvCxnSpPr>
          <p:cNvPr id="3" name="Straight Connector 2"/>
          <p:cNvCxnSpPr/>
          <p:nvPr/>
        </p:nvCxnSpPr>
        <p:spPr>
          <a:xfrm flipV="1">
            <a:off x="140677" y="1011115"/>
            <a:ext cx="8801100" cy="8793"/>
          </a:xfrm>
          <a:prstGeom prst="line">
            <a:avLst/>
          </a:prstGeom>
          <a:ln w="38100">
            <a:solidFill>
              <a:srgbClr val="FF0000"/>
            </a:solidFill>
          </a:ln>
          <a:effectLst>
            <a:glow rad="63500">
              <a:srgbClr val="FFC000">
                <a:alpha val="40000"/>
              </a:srgbClr>
            </a:glow>
          </a:effectLst>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035419" y="1249375"/>
            <a:ext cx="5418625" cy="4713153"/>
          </a:xfrm>
          <a:prstGeom prst="rect">
            <a:avLst/>
          </a:prstGeom>
        </p:spPr>
      </p:pic>
    </p:spTree>
    <p:extLst>
      <p:ext uri="{BB962C8B-B14F-4D97-AF65-F5344CB8AC3E}">
        <p14:creationId xmlns:p14="http://schemas.microsoft.com/office/powerpoint/2010/main" val="187452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6488" y="334107"/>
            <a:ext cx="5011615" cy="584775"/>
          </a:xfrm>
          <a:prstGeom prst="rect">
            <a:avLst/>
          </a:prstGeom>
          <a:noFill/>
        </p:spPr>
        <p:txBody>
          <a:bodyPr wrap="square" rtlCol="0">
            <a:spAutoFit/>
          </a:bodyPr>
          <a:lstStyle/>
          <a:p>
            <a:pPr algn="ctr"/>
            <a:r>
              <a:rPr lang="en-US" sz="3200" dirty="0" smtClean="0">
                <a:latin typeface="Comic Sans MS" panose="030F0702030302020204" pitchFamily="66" charset="0"/>
              </a:rPr>
              <a:t>Addiction</a:t>
            </a:r>
            <a:endParaRPr lang="en-US" dirty="0">
              <a:latin typeface="Comic Sans MS" panose="030F0702030302020204" pitchFamily="66" charset="0"/>
            </a:endParaRPr>
          </a:p>
        </p:txBody>
      </p:sp>
      <p:cxnSp>
        <p:nvCxnSpPr>
          <p:cNvPr id="3" name="Straight Connector 2"/>
          <p:cNvCxnSpPr/>
          <p:nvPr/>
        </p:nvCxnSpPr>
        <p:spPr>
          <a:xfrm flipV="1">
            <a:off x="140677" y="1011115"/>
            <a:ext cx="8801100" cy="8793"/>
          </a:xfrm>
          <a:prstGeom prst="line">
            <a:avLst/>
          </a:prstGeom>
          <a:ln w="38100">
            <a:solidFill>
              <a:srgbClr val="FF0000"/>
            </a:solidFill>
          </a:ln>
          <a:effectLst>
            <a:glow rad="63500">
              <a:srgbClr val="FFC000">
                <a:alpha val="40000"/>
              </a:srgbClr>
            </a:glow>
          </a:effectLst>
        </p:spPr>
        <p:style>
          <a:lnRef idx="1">
            <a:schemeClr val="accent1"/>
          </a:lnRef>
          <a:fillRef idx="0">
            <a:schemeClr val="accent1"/>
          </a:fillRef>
          <a:effectRef idx="0">
            <a:schemeClr val="accent1"/>
          </a:effectRef>
          <a:fontRef idx="minor">
            <a:schemeClr val="tx1"/>
          </a:fontRef>
        </p:style>
      </p:cxnSp>
      <p:pic>
        <p:nvPicPr>
          <p:cNvPr id="7172" name="Picture 4" descr="https://static1.squarespace.com/static/5349c3fae4b01879301fb5dd/t/534b197ae4b0abec144415f0/1397430654331/?format=100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84" y="1231394"/>
            <a:ext cx="7713849" cy="395334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857839" y="5184742"/>
            <a:ext cx="7456602" cy="523220"/>
          </a:xfrm>
          <a:prstGeom prst="rect">
            <a:avLst/>
          </a:prstGeom>
          <a:noFill/>
        </p:spPr>
        <p:txBody>
          <a:bodyPr wrap="square" rtlCol="0">
            <a:spAutoFit/>
          </a:bodyPr>
          <a:lstStyle/>
          <a:p>
            <a:r>
              <a:rPr lang="en-US" sz="2800" dirty="0" smtClean="0">
                <a:solidFill>
                  <a:srgbClr val="FF0000"/>
                </a:solidFill>
                <a:latin typeface="Comic Sans MS" panose="030F0702030302020204" pitchFamily="66" charset="0"/>
              </a:rPr>
              <a:t>Can decrease your IQ by up to 8 points!!!!</a:t>
            </a:r>
            <a:endParaRPr lang="en-US" sz="28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23063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4" descr="BrainLobe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2888" y="1905000"/>
            <a:ext cx="1957388" cy="250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0" name="Rectangle 15"/>
          <p:cNvSpPr>
            <a:spLocks noChangeArrowheads="1"/>
          </p:cNvSpPr>
          <p:nvPr/>
        </p:nvSpPr>
        <p:spPr bwMode="auto">
          <a:xfrm>
            <a:off x="869102" y="4572000"/>
            <a:ext cx="1700213"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800" b="1" dirty="0">
                <a:solidFill>
                  <a:srgbClr val="D55000"/>
                </a:solidFill>
                <a:latin typeface="Helvetica" charset="0"/>
              </a:rPr>
              <a:t>Cerebral Hemispheres </a:t>
            </a:r>
            <a:r>
              <a:rPr lang="en-US" sz="1400" dirty="0">
                <a:solidFill>
                  <a:srgbClr val="000000"/>
                </a:solidFill>
                <a:latin typeface="Helvetica" charset="0"/>
              </a:rPr>
              <a:t>(top view)</a:t>
            </a:r>
          </a:p>
        </p:txBody>
      </p:sp>
      <p:sp>
        <p:nvSpPr>
          <p:cNvPr id="7171" name="Title 1"/>
          <p:cNvSpPr>
            <a:spLocks noGrp="1"/>
          </p:cNvSpPr>
          <p:nvPr>
            <p:ph type="title"/>
          </p:nvPr>
        </p:nvSpPr>
        <p:spPr>
          <a:xfrm>
            <a:off x="235974" y="-6702"/>
            <a:ext cx="8698476" cy="1325563"/>
          </a:xfrm>
        </p:spPr>
        <p:txBody>
          <a:bodyPr>
            <a:normAutofit/>
          </a:bodyPr>
          <a:lstStyle/>
          <a:p>
            <a:r>
              <a:rPr lang="en-US" sz="4400" dirty="0">
                <a:latin typeface="Courier New" panose="02070309020205020404" pitchFamily="49" charset="0"/>
                <a:ea typeface="MS PGothic" charset="0"/>
                <a:cs typeface="Courier New" panose="02070309020205020404" pitchFamily="49" charset="0"/>
              </a:rPr>
              <a:t>The Brain and Spinal Cord</a:t>
            </a:r>
          </a:p>
        </p:txBody>
      </p:sp>
      <p:sp>
        <p:nvSpPr>
          <p:cNvPr id="21" name="TextBox 20"/>
          <p:cNvSpPr txBox="1"/>
          <p:nvPr/>
        </p:nvSpPr>
        <p:spPr>
          <a:xfrm>
            <a:off x="5334001" y="6464657"/>
            <a:ext cx="3810000" cy="246221"/>
          </a:xfrm>
          <a:prstGeom prst="rect">
            <a:avLst/>
          </a:prstGeom>
          <a:noFill/>
        </p:spPr>
        <p:txBody>
          <a:bodyPr wrap="square" rtlCol="0">
            <a:spAutoFit/>
          </a:bodyPr>
          <a:lstStyle/>
          <a:p>
            <a:pPr algn="r"/>
            <a:r>
              <a:rPr lang="en-US" sz="1000" dirty="0" smtClean="0">
                <a:solidFill>
                  <a:schemeClr val="bg2">
                    <a:lumMod val="65000"/>
                    <a:lumOff val="35000"/>
                  </a:schemeClr>
                </a:solidFill>
                <a:latin typeface="Arial" charset="0"/>
              </a:rPr>
              <a:t>Illustrations © Williams &amp; Wilkins. All rights reserved.</a:t>
            </a:r>
            <a:endParaRPr lang="en-US" sz="1000" dirty="0">
              <a:solidFill>
                <a:schemeClr val="bg2">
                  <a:lumMod val="65000"/>
                  <a:lumOff val="35000"/>
                </a:schemeClr>
              </a:solidFill>
            </a:endParaRPr>
          </a:p>
        </p:txBody>
      </p:sp>
    </p:spTree>
    <p:extLst>
      <p:ext uri="{BB962C8B-B14F-4D97-AF65-F5344CB8AC3E}">
        <p14:creationId xmlns:p14="http://schemas.microsoft.com/office/powerpoint/2010/main" val="109088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4" descr="BrainLobe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2888" y="1905000"/>
            <a:ext cx="1957388" cy="250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0" name="Rectangle 15"/>
          <p:cNvSpPr>
            <a:spLocks noChangeArrowheads="1"/>
          </p:cNvSpPr>
          <p:nvPr/>
        </p:nvSpPr>
        <p:spPr bwMode="auto">
          <a:xfrm>
            <a:off x="869102" y="4572000"/>
            <a:ext cx="1700213"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800" b="1" dirty="0">
                <a:solidFill>
                  <a:srgbClr val="D55000"/>
                </a:solidFill>
                <a:latin typeface="Helvetica" charset="0"/>
              </a:rPr>
              <a:t>Cerebral Hemispheres </a:t>
            </a:r>
            <a:r>
              <a:rPr lang="en-US" sz="1400" dirty="0">
                <a:solidFill>
                  <a:srgbClr val="000000"/>
                </a:solidFill>
                <a:latin typeface="Helvetica" charset="0"/>
              </a:rPr>
              <a:t>(top view)</a:t>
            </a:r>
          </a:p>
        </p:txBody>
      </p:sp>
      <p:sp>
        <p:nvSpPr>
          <p:cNvPr id="7171" name="Title 1"/>
          <p:cNvSpPr>
            <a:spLocks noGrp="1"/>
          </p:cNvSpPr>
          <p:nvPr>
            <p:ph type="title"/>
          </p:nvPr>
        </p:nvSpPr>
        <p:spPr>
          <a:xfrm>
            <a:off x="235974" y="-6702"/>
            <a:ext cx="8698476" cy="1325563"/>
          </a:xfrm>
        </p:spPr>
        <p:txBody>
          <a:bodyPr>
            <a:normAutofit/>
          </a:bodyPr>
          <a:lstStyle/>
          <a:p>
            <a:r>
              <a:rPr lang="en-US" sz="4400" dirty="0">
                <a:latin typeface="Courier New" panose="02070309020205020404" pitchFamily="49" charset="0"/>
                <a:ea typeface="MS PGothic" charset="0"/>
                <a:cs typeface="Courier New" panose="02070309020205020404" pitchFamily="49" charset="0"/>
              </a:rPr>
              <a:t>The Brain and Spinal Cord</a:t>
            </a:r>
          </a:p>
        </p:txBody>
      </p:sp>
      <p:grpSp>
        <p:nvGrpSpPr>
          <p:cNvPr id="7172" name="Group 11271"/>
          <p:cNvGrpSpPr>
            <a:grpSpLocks/>
          </p:cNvGrpSpPr>
          <p:nvPr/>
        </p:nvGrpSpPr>
        <p:grpSpPr bwMode="auto">
          <a:xfrm>
            <a:off x="2857500" y="1424997"/>
            <a:ext cx="5867400" cy="4943475"/>
            <a:chOff x="3200400" y="1219200"/>
            <a:chExt cx="5867400" cy="4942820"/>
          </a:xfrm>
        </p:grpSpPr>
        <p:pic>
          <p:nvPicPr>
            <p:cNvPr id="7173" name="Picture 1" descr="Brain-Internal.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219200"/>
              <a:ext cx="4370355" cy="49382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4" name="Rectangle 2"/>
            <p:cNvSpPr>
              <a:spLocks noChangeArrowheads="1"/>
            </p:cNvSpPr>
            <p:nvPr/>
          </p:nvSpPr>
          <p:spPr bwMode="auto">
            <a:xfrm>
              <a:off x="3657600" y="1295400"/>
              <a:ext cx="1447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b="1">
                  <a:solidFill>
                    <a:srgbClr val="000000"/>
                  </a:solidFill>
                  <a:latin typeface="Helvetica" charset="0"/>
                </a:rPr>
                <a:t>Cerebrum</a:t>
              </a:r>
            </a:p>
          </p:txBody>
        </p:sp>
        <p:sp>
          <p:nvSpPr>
            <p:cNvPr id="7175" name="Rectangle 7"/>
            <p:cNvSpPr>
              <a:spLocks noChangeArrowheads="1"/>
            </p:cNvSpPr>
            <p:nvPr/>
          </p:nvSpPr>
          <p:spPr bwMode="auto">
            <a:xfrm>
              <a:off x="7848600" y="1305580"/>
              <a:ext cx="9906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400" b="1">
                  <a:solidFill>
                    <a:srgbClr val="000000"/>
                  </a:solidFill>
                  <a:latin typeface="Helvetica" charset="0"/>
                </a:rPr>
                <a:t>Cerebral Cortex</a:t>
              </a:r>
            </a:p>
          </p:txBody>
        </p:sp>
        <p:sp>
          <p:nvSpPr>
            <p:cNvPr id="7176" name="Rectangle 8"/>
            <p:cNvSpPr>
              <a:spLocks noChangeArrowheads="1"/>
            </p:cNvSpPr>
            <p:nvPr/>
          </p:nvSpPr>
          <p:spPr bwMode="auto">
            <a:xfrm>
              <a:off x="3200400" y="3124200"/>
              <a:ext cx="1143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400" b="1">
                  <a:solidFill>
                    <a:srgbClr val="000000"/>
                  </a:solidFill>
                  <a:latin typeface="Helvetica" charset="0"/>
                </a:rPr>
                <a:t>Corpus Callosum</a:t>
              </a:r>
            </a:p>
          </p:txBody>
        </p:sp>
        <p:sp>
          <p:nvSpPr>
            <p:cNvPr id="7177" name="Rectangle 10"/>
            <p:cNvSpPr>
              <a:spLocks noChangeArrowheads="1"/>
            </p:cNvSpPr>
            <p:nvPr/>
          </p:nvSpPr>
          <p:spPr bwMode="auto">
            <a:xfrm>
              <a:off x="5257800" y="5638800"/>
              <a:ext cx="10668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400" b="1">
                  <a:solidFill>
                    <a:srgbClr val="000000"/>
                  </a:solidFill>
                  <a:latin typeface="Helvetica" charset="0"/>
                </a:rPr>
                <a:t>Spinal Cord</a:t>
              </a:r>
            </a:p>
          </p:txBody>
        </p:sp>
        <p:sp>
          <p:nvSpPr>
            <p:cNvPr id="7178" name="Rectangle 11"/>
            <p:cNvSpPr>
              <a:spLocks noChangeArrowheads="1"/>
            </p:cNvSpPr>
            <p:nvPr/>
          </p:nvSpPr>
          <p:spPr bwMode="auto">
            <a:xfrm>
              <a:off x="4953000" y="4724400"/>
              <a:ext cx="762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400" b="1">
                  <a:solidFill>
                    <a:srgbClr val="000000"/>
                  </a:solidFill>
                  <a:latin typeface="Helvetica" charset="0"/>
                </a:rPr>
                <a:t>Brain Stem</a:t>
              </a:r>
            </a:p>
          </p:txBody>
        </p:sp>
        <p:sp>
          <p:nvSpPr>
            <p:cNvPr id="7179" name="Rectangle 12"/>
            <p:cNvSpPr>
              <a:spLocks noChangeArrowheads="1"/>
            </p:cNvSpPr>
            <p:nvPr/>
          </p:nvSpPr>
          <p:spPr bwMode="auto">
            <a:xfrm>
              <a:off x="4191000" y="3896380"/>
              <a:ext cx="9144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1400" b="1" dirty="0">
                  <a:solidFill>
                    <a:srgbClr val="000000"/>
                  </a:solidFill>
                  <a:latin typeface="Helvetica" charset="0"/>
                </a:rPr>
                <a:t>Limbic System</a:t>
              </a:r>
            </a:p>
          </p:txBody>
        </p:sp>
        <p:sp>
          <p:nvSpPr>
            <p:cNvPr id="7180" name="Rectangle 13"/>
            <p:cNvSpPr>
              <a:spLocks noChangeArrowheads="1"/>
            </p:cNvSpPr>
            <p:nvPr/>
          </p:nvSpPr>
          <p:spPr bwMode="auto">
            <a:xfrm>
              <a:off x="7696200" y="5105400"/>
              <a:ext cx="13716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b="1">
                  <a:solidFill>
                    <a:srgbClr val="000000"/>
                  </a:solidFill>
                  <a:latin typeface="Helvetica" charset="0"/>
                </a:rPr>
                <a:t>Cerebellum</a:t>
              </a:r>
            </a:p>
          </p:txBody>
        </p:sp>
        <p:cxnSp>
          <p:nvCxnSpPr>
            <p:cNvPr id="7181" name="Straight Connector 18"/>
            <p:cNvCxnSpPr>
              <a:cxnSpLocks noChangeShapeType="1"/>
            </p:cNvCxnSpPr>
            <p:nvPr/>
          </p:nvCxnSpPr>
          <p:spPr bwMode="auto">
            <a:xfrm>
              <a:off x="4191000" y="1600200"/>
              <a:ext cx="1143000" cy="60960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cxnSp>
        <p:cxnSp>
          <p:nvCxnSpPr>
            <p:cNvPr id="7182" name="Straight Connector 20"/>
            <p:cNvCxnSpPr>
              <a:cxnSpLocks noChangeShapeType="1"/>
            </p:cNvCxnSpPr>
            <p:nvPr/>
          </p:nvCxnSpPr>
          <p:spPr bwMode="auto">
            <a:xfrm flipV="1">
              <a:off x="4191000" y="2667000"/>
              <a:ext cx="1295400" cy="68580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cxnSp>
        <p:cxnSp>
          <p:nvCxnSpPr>
            <p:cNvPr id="7183" name="Straight Connector 22"/>
            <p:cNvCxnSpPr>
              <a:cxnSpLocks noChangeShapeType="1"/>
            </p:cNvCxnSpPr>
            <p:nvPr/>
          </p:nvCxnSpPr>
          <p:spPr bwMode="auto">
            <a:xfrm flipV="1">
              <a:off x="5029200" y="3962400"/>
              <a:ext cx="1066800" cy="7620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cxnSp>
        <p:cxnSp>
          <p:nvCxnSpPr>
            <p:cNvPr id="7184" name="Straight Connector 24"/>
            <p:cNvCxnSpPr>
              <a:cxnSpLocks noChangeShapeType="1"/>
            </p:cNvCxnSpPr>
            <p:nvPr/>
          </p:nvCxnSpPr>
          <p:spPr bwMode="auto">
            <a:xfrm flipV="1">
              <a:off x="5715000" y="4495800"/>
              <a:ext cx="609600" cy="45720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cxnSp>
        <p:cxnSp>
          <p:nvCxnSpPr>
            <p:cNvPr id="7185" name="Straight Connector 29"/>
            <p:cNvCxnSpPr>
              <a:cxnSpLocks noChangeShapeType="1"/>
            </p:cNvCxnSpPr>
            <p:nvPr/>
          </p:nvCxnSpPr>
          <p:spPr bwMode="auto">
            <a:xfrm>
              <a:off x="6172200" y="5867400"/>
              <a:ext cx="457200" cy="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cxnSp>
        <p:cxnSp>
          <p:nvCxnSpPr>
            <p:cNvPr id="7186" name="Straight Connector 11267"/>
            <p:cNvCxnSpPr>
              <a:cxnSpLocks noChangeShapeType="1"/>
              <a:stCxn id="7175" idx="2"/>
            </p:cNvCxnSpPr>
            <p:nvPr/>
          </p:nvCxnSpPr>
          <p:spPr bwMode="auto">
            <a:xfrm flipH="1">
              <a:off x="8153400" y="1828800"/>
              <a:ext cx="190500" cy="53340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cxnSp>
        <p:cxnSp>
          <p:nvCxnSpPr>
            <p:cNvPr id="7187" name="Straight Connector 11270"/>
            <p:cNvCxnSpPr>
              <a:cxnSpLocks noChangeShapeType="1"/>
            </p:cNvCxnSpPr>
            <p:nvPr/>
          </p:nvCxnSpPr>
          <p:spPr bwMode="auto">
            <a:xfrm flipH="1" flipV="1">
              <a:off x="7162800" y="4343400"/>
              <a:ext cx="914400" cy="762000"/>
            </a:xfrm>
            <a:prstGeom prst="line">
              <a:avLst/>
            </a:prstGeom>
            <a:noFill/>
            <a:ln w="9525">
              <a:solidFill>
                <a:schemeClr val="bg2"/>
              </a:solidFill>
              <a:round/>
              <a:headEnd/>
              <a:tailEnd/>
            </a:ln>
            <a:extLst>
              <a:ext uri="{909E8E84-426E-40dd-AFC4-6F175D3DCCD1}">
                <a14:hiddenFill xmlns="" xmlns:a14="http://schemas.microsoft.com/office/drawing/2010/main">
                  <a:noFill/>
                </a14:hiddenFill>
              </a:ext>
            </a:extLst>
          </p:spPr>
        </p:cxnSp>
      </p:grpSp>
      <p:sp>
        <p:nvSpPr>
          <p:cNvPr id="21" name="TextBox 20"/>
          <p:cNvSpPr txBox="1"/>
          <p:nvPr/>
        </p:nvSpPr>
        <p:spPr>
          <a:xfrm>
            <a:off x="5334001" y="6464657"/>
            <a:ext cx="3810000" cy="246221"/>
          </a:xfrm>
          <a:prstGeom prst="rect">
            <a:avLst/>
          </a:prstGeom>
          <a:noFill/>
        </p:spPr>
        <p:txBody>
          <a:bodyPr wrap="square" rtlCol="0">
            <a:spAutoFit/>
          </a:bodyPr>
          <a:lstStyle/>
          <a:p>
            <a:pPr algn="r"/>
            <a:r>
              <a:rPr lang="en-US" sz="1000" dirty="0" smtClean="0">
                <a:solidFill>
                  <a:schemeClr val="bg2">
                    <a:lumMod val="65000"/>
                    <a:lumOff val="35000"/>
                  </a:schemeClr>
                </a:solidFill>
                <a:latin typeface="Arial" charset="0"/>
              </a:rPr>
              <a:t>Illustrations © Williams &amp; Wilkins. All rights reserved.</a:t>
            </a:r>
            <a:endParaRPr lang="en-US" sz="1000" dirty="0">
              <a:solidFill>
                <a:schemeClr val="bg2">
                  <a:lumMod val="65000"/>
                  <a:lumOff val="35000"/>
                </a:schemeClr>
              </a:solidFill>
            </a:endParaRPr>
          </a:p>
        </p:txBody>
      </p:sp>
    </p:spTree>
    <p:extLst>
      <p:ext uri="{BB962C8B-B14F-4D97-AF65-F5344CB8AC3E}">
        <p14:creationId xmlns:p14="http://schemas.microsoft.com/office/powerpoint/2010/main" val="3527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373067" y="2170017"/>
            <a:ext cx="6526333" cy="2585323"/>
          </a:xfrm>
          <a:prstGeom prst="rect">
            <a:avLst/>
          </a:prstGeom>
          <a:noFill/>
        </p:spPr>
        <p:txBody>
          <a:bodyPr wrap="square" rtlCol="0">
            <a:spAutoFit/>
          </a:bodyPr>
          <a:lstStyle/>
          <a:p>
            <a:pPr algn="ctr"/>
            <a:r>
              <a:rPr lang="en-US" sz="5400" dirty="0" smtClean="0">
                <a:solidFill>
                  <a:schemeClr val="bg1"/>
                </a:solidFill>
                <a:latin typeface="Courier New" panose="02070309020205020404" pitchFamily="49" charset="0"/>
                <a:cs typeface="Courier New" panose="02070309020205020404" pitchFamily="49" charset="0"/>
              </a:rPr>
              <a:t>Can we actually see brain structures?</a:t>
            </a:r>
            <a:endParaRPr lang="en-US" sz="5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5214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20000"/>
                                  </p:iterate>
                                  <p:childTnLst>
                                    <p:set>
                                      <p:cBhvr>
                                        <p:cTn id="6" dur="1" fill="hold">
                                          <p:stCondLst>
                                            <p:cond delay="0"/>
                                          </p:stCondLst>
                                        </p:cTn>
                                        <p:tgtEl>
                                          <p:spTgt spid="2"/>
                                        </p:tgtEl>
                                        <p:attrNameLst>
                                          <p:attrName>style.visibility</p:attrName>
                                        </p:attrNameLst>
                                      </p:cBhvr>
                                      <p:to>
                                        <p:strVal val="visible"/>
                                      </p:to>
                                    </p:set>
                                    <p:set>
                                      <p:cBhvr>
                                        <p:cTn id="7" dur="227" fill="hold">
                                          <p:stCondLst>
                                            <p:cond delay="0"/>
                                          </p:stCondLst>
                                        </p:cTn>
                                        <p:tgtEl>
                                          <p:spTgt spid="2"/>
                                        </p:tgtEl>
                                        <p:attrNameLst>
                                          <p:attrName>style.rotation</p:attrName>
                                        </p:attrNameLst>
                                      </p:cBhvr>
                                      <p:to>
                                        <p:strVal val="-45.0"/>
                                      </p:to>
                                    </p:set>
                                    <p:anim calcmode="lin" valueType="num">
                                      <p:cBhvr>
                                        <p:cTn id="8" dur="227" fill="hold">
                                          <p:stCondLst>
                                            <p:cond delay="227"/>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1902283" y="-7701"/>
            <a:ext cx="5400218" cy="1325563"/>
          </a:xfrm>
        </p:spPr>
        <p:txBody>
          <a:bodyPr>
            <a:normAutofit/>
          </a:bodyPr>
          <a:lstStyle/>
          <a:p>
            <a:r>
              <a:rPr lang="en-US" sz="4400" dirty="0" smtClean="0">
                <a:latin typeface="Courier New" panose="02070309020205020404" pitchFamily="49" charset="0"/>
                <a:ea typeface="MS PGothic" charset="0"/>
                <a:cs typeface="Courier New" panose="02070309020205020404" pitchFamily="49" charset="0"/>
              </a:rPr>
              <a:t>Brain </a:t>
            </a:r>
            <a:r>
              <a:rPr lang="en-US" sz="4400" dirty="0">
                <a:latin typeface="Courier New" panose="02070309020205020404" pitchFamily="49" charset="0"/>
                <a:ea typeface="MS PGothic" charset="0"/>
                <a:cs typeface="Courier New" panose="02070309020205020404" pitchFamily="49" charset="0"/>
              </a:rPr>
              <a:t>Structure</a:t>
            </a:r>
          </a:p>
        </p:txBody>
      </p:sp>
      <p:sp>
        <p:nvSpPr>
          <p:cNvPr id="9218" name="Content Placeholder 2"/>
          <p:cNvSpPr>
            <a:spLocks noGrp="1"/>
          </p:cNvSpPr>
          <p:nvPr>
            <p:ph idx="1"/>
          </p:nvPr>
        </p:nvSpPr>
        <p:spPr>
          <a:xfrm>
            <a:off x="505283" y="1022025"/>
            <a:ext cx="8460918" cy="1219591"/>
          </a:xfrm>
        </p:spPr>
        <p:txBody>
          <a:bodyPr>
            <a:noAutofit/>
          </a:bodyPr>
          <a:lstStyle/>
          <a:p>
            <a:pPr marL="0" indent="0">
              <a:buFont typeface="Wingdings" charset="0"/>
              <a:buNone/>
            </a:pPr>
            <a:r>
              <a:rPr lang="en-US" sz="2400" dirty="0">
                <a:latin typeface="Courier New" panose="02070309020205020404" pitchFamily="49" charset="0"/>
                <a:ea typeface="MS PGothic" charset="0"/>
                <a:cs typeface="Courier New" panose="02070309020205020404" pitchFamily="49" charset="0"/>
              </a:rPr>
              <a:t>This </a:t>
            </a:r>
            <a:r>
              <a:rPr lang="en-US" sz="2400" b="1" dirty="0">
                <a:latin typeface="Courier New" panose="02070309020205020404" pitchFamily="49" charset="0"/>
                <a:ea typeface="MS PGothic" charset="0"/>
                <a:cs typeface="Courier New" panose="02070309020205020404" pitchFamily="49" charset="0"/>
              </a:rPr>
              <a:t>MRI</a:t>
            </a:r>
            <a:r>
              <a:rPr lang="en-US" sz="2400" dirty="0">
                <a:latin typeface="Courier New" panose="02070309020205020404" pitchFamily="49" charset="0"/>
                <a:ea typeface="MS PGothic" charset="0"/>
                <a:cs typeface="Courier New" panose="02070309020205020404" pitchFamily="49" charset="0"/>
              </a:rPr>
              <a:t> of a </a:t>
            </a:r>
            <a:r>
              <a:rPr lang="en-US" sz="2400" dirty="0" smtClean="0">
                <a:latin typeface="Courier New" panose="02070309020205020404" pitchFamily="49" charset="0"/>
                <a:ea typeface="MS PGothic" charset="0"/>
                <a:cs typeface="Courier New" panose="02070309020205020404" pitchFamily="49" charset="0"/>
              </a:rPr>
              <a:t>normal brain reveals </a:t>
            </a:r>
            <a:r>
              <a:rPr lang="en-US" sz="2400" dirty="0">
                <a:latin typeface="Courier New" panose="02070309020205020404" pitchFamily="49" charset="0"/>
                <a:ea typeface="MS PGothic" charset="0"/>
                <a:cs typeface="Courier New" panose="02070309020205020404" pitchFamily="49" charset="0"/>
              </a:rPr>
              <a:t>the </a:t>
            </a:r>
            <a:r>
              <a:rPr lang="en-US" sz="2400" dirty="0" smtClean="0">
                <a:latin typeface="Courier New" panose="02070309020205020404" pitchFamily="49" charset="0"/>
                <a:ea typeface="MS PGothic" charset="0"/>
                <a:cs typeface="Courier New" panose="02070309020205020404" pitchFamily="49" charset="0"/>
              </a:rPr>
              <a:t>different regions of the </a:t>
            </a:r>
            <a:r>
              <a:rPr lang="en-US" sz="2400" dirty="0">
                <a:latin typeface="Courier New" panose="02070309020205020404" pitchFamily="49" charset="0"/>
                <a:ea typeface="MS PGothic" charset="0"/>
                <a:cs typeface="Courier New" panose="02070309020205020404" pitchFamily="49" charset="0"/>
              </a:rPr>
              <a:t>brain, </a:t>
            </a:r>
            <a:r>
              <a:rPr lang="en-US" sz="2400" dirty="0" smtClean="0">
                <a:latin typeface="Courier New" panose="02070309020205020404" pitchFamily="49" charset="0"/>
                <a:ea typeface="MS PGothic" charset="0"/>
                <a:cs typeface="Courier New" panose="02070309020205020404" pitchFamily="49" charset="0"/>
              </a:rPr>
              <a:t>each of which has specific functions</a:t>
            </a:r>
            <a:r>
              <a:rPr lang="en-US" sz="2400" dirty="0">
                <a:latin typeface="Courier New" panose="02070309020205020404" pitchFamily="49" charset="0"/>
                <a:ea typeface="MS PGothic" charset="0"/>
                <a:cs typeface="Courier New" panose="02070309020205020404" pitchFamily="49" charset="0"/>
              </a:rPr>
              <a:t>. </a:t>
            </a:r>
            <a:r>
              <a:rPr lang="en-US" sz="2400" dirty="0" smtClean="0">
                <a:latin typeface="Courier New" panose="02070309020205020404" pitchFamily="49" charset="0"/>
                <a:ea typeface="MS PGothic" charset="0"/>
                <a:cs typeface="Courier New" panose="02070309020205020404" pitchFamily="49" charset="0"/>
              </a:rPr>
              <a:t/>
            </a:r>
            <a:br>
              <a:rPr lang="en-US" sz="2400" dirty="0" smtClean="0">
                <a:latin typeface="Courier New" panose="02070309020205020404" pitchFamily="49" charset="0"/>
                <a:ea typeface="MS PGothic" charset="0"/>
                <a:cs typeface="Courier New" panose="02070309020205020404" pitchFamily="49" charset="0"/>
              </a:rPr>
            </a:br>
            <a:endParaRPr lang="en-US" sz="2400" dirty="0" smtClean="0">
              <a:latin typeface="Courier New" panose="02070309020205020404" pitchFamily="49" charset="0"/>
              <a:ea typeface="MS PGothic" charset="0"/>
              <a:cs typeface="Courier New" panose="02070309020205020404" pitchFamily="49" charset="0"/>
            </a:endParaRPr>
          </a:p>
        </p:txBody>
      </p:sp>
      <p:pic>
        <p:nvPicPr>
          <p:cNvPr id="9219" name="Picture 3" descr="MRI.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2392" y="2770951"/>
            <a:ext cx="3641056" cy="25569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5903821" y="6464657"/>
            <a:ext cx="3240180" cy="246221"/>
          </a:xfrm>
          <a:prstGeom prst="rect">
            <a:avLst/>
          </a:prstGeom>
          <a:noFill/>
        </p:spPr>
        <p:txBody>
          <a:bodyPr wrap="square" rtlCol="0">
            <a:spAutoFit/>
          </a:bodyPr>
          <a:lstStyle/>
          <a:p>
            <a:pPr algn="r"/>
            <a:r>
              <a:rPr lang="en-US" sz="1000" dirty="0" smtClean="0">
                <a:solidFill>
                  <a:schemeClr val="bg2">
                    <a:lumMod val="65000"/>
                    <a:lumOff val="35000"/>
                  </a:schemeClr>
                </a:solidFill>
                <a:latin typeface="Arial" charset="0"/>
              </a:rPr>
              <a:t>Image © Mikhail Basov.</a:t>
            </a:r>
            <a:endParaRPr lang="en-US" sz="1000" dirty="0">
              <a:solidFill>
                <a:schemeClr val="bg2">
                  <a:lumMod val="65000"/>
                  <a:lumOff val="35000"/>
                </a:schemeClr>
              </a:solidFill>
            </a:endParaRPr>
          </a:p>
        </p:txBody>
      </p:sp>
      <p:pic>
        <p:nvPicPr>
          <p:cNvPr id="3074" name="Picture 2" descr="Image result for MR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923" y="2652785"/>
            <a:ext cx="3407956" cy="267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17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540215" y="2858275"/>
            <a:ext cx="6526333" cy="923330"/>
          </a:xfrm>
          <a:prstGeom prst="rect">
            <a:avLst/>
          </a:prstGeom>
          <a:noFill/>
        </p:spPr>
        <p:txBody>
          <a:bodyPr wrap="square" rtlCol="0">
            <a:spAutoFit/>
          </a:bodyPr>
          <a:lstStyle/>
          <a:p>
            <a:pPr algn="ctr"/>
            <a:r>
              <a:rPr lang="en-US" sz="5400" dirty="0" smtClean="0">
                <a:solidFill>
                  <a:schemeClr val="bg1"/>
                </a:solidFill>
                <a:latin typeface="Courier New" panose="02070309020205020404" pitchFamily="49" charset="0"/>
                <a:cs typeface="Courier New" panose="02070309020205020404" pitchFamily="49" charset="0"/>
              </a:rPr>
              <a:t>Does it grow?</a:t>
            </a:r>
            <a:endParaRPr lang="en-US" sz="54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47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20000"/>
                                  </p:iterate>
                                  <p:childTnLst>
                                    <p:set>
                                      <p:cBhvr>
                                        <p:cTn id="6" dur="1" fill="hold">
                                          <p:stCondLst>
                                            <p:cond delay="0"/>
                                          </p:stCondLst>
                                        </p:cTn>
                                        <p:tgtEl>
                                          <p:spTgt spid="2"/>
                                        </p:tgtEl>
                                        <p:attrNameLst>
                                          <p:attrName>style.visibility</p:attrName>
                                        </p:attrNameLst>
                                      </p:cBhvr>
                                      <p:to>
                                        <p:strVal val="visible"/>
                                      </p:to>
                                    </p:set>
                                    <p:set>
                                      <p:cBhvr>
                                        <p:cTn id="7" dur="227" fill="hold">
                                          <p:stCondLst>
                                            <p:cond delay="0"/>
                                          </p:stCondLst>
                                        </p:cTn>
                                        <p:tgtEl>
                                          <p:spTgt spid="2"/>
                                        </p:tgtEl>
                                        <p:attrNameLst>
                                          <p:attrName>style.rotation</p:attrName>
                                        </p:attrNameLst>
                                      </p:cBhvr>
                                      <p:to>
                                        <p:strVal val="-45.0"/>
                                      </p:to>
                                    </p:set>
                                    <p:anim calcmode="lin" valueType="num">
                                      <p:cBhvr>
                                        <p:cTn id="8" dur="227" fill="hold">
                                          <p:stCondLst>
                                            <p:cond delay="227"/>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2678</TotalTime>
  <Words>3188</Words>
  <Application>Microsoft Office PowerPoint</Application>
  <PresentationFormat>On-screen Show (4:3)</PresentationFormat>
  <Paragraphs>395</Paragraphs>
  <Slides>41</Slides>
  <Notes>20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ＭＳ Ｐゴシック</vt:lpstr>
      <vt:lpstr>ＭＳ Ｐゴシック</vt:lpstr>
      <vt:lpstr>Arial</vt:lpstr>
      <vt:lpstr>Arial Black</vt:lpstr>
      <vt:lpstr>Calibri</vt:lpstr>
      <vt:lpstr>Calibri Light</vt:lpstr>
      <vt:lpstr>Comic Sans MS</vt:lpstr>
      <vt:lpstr>Courier New</vt:lpstr>
      <vt:lpstr>Helvetica</vt:lpstr>
      <vt:lpstr>Times</vt:lpstr>
      <vt:lpstr>Times New Roman</vt:lpstr>
      <vt:lpstr>Wingdings</vt:lpstr>
      <vt:lpstr>Office Theme</vt:lpstr>
      <vt:lpstr>PowerPoint Presentation</vt:lpstr>
      <vt:lpstr>PowerPoint Presentation</vt:lpstr>
      <vt:lpstr>PowerPoint Presentation</vt:lpstr>
      <vt:lpstr>PowerPoint Presentation</vt:lpstr>
      <vt:lpstr>The Brain and Spinal Cord</vt:lpstr>
      <vt:lpstr>The Brain and Spinal Cord</vt:lpstr>
      <vt:lpstr>PowerPoint Presentation</vt:lpstr>
      <vt:lpstr>Brain Structure</vt:lpstr>
      <vt:lpstr>PowerPoint Presentation</vt:lpstr>
      <vt:lpstr>Brain Development</vt:lpstr>
      <vt:lpstr>A Real Neuron</vt:lpstr>
      <vt:lpstr>PowerPoint Presentation</vt:lpstr>
      <vt:lpstr>Typical Structure of Neurons </vt:lpstr>
      <vt:lpstr>Typical Structure of Neurons </vt:lpstr>
      <vt:lpstr>Typical Structure of Neurons </vt:lpstr>
      <vt:lpstr>Typical Structure of Neurons </vt:lpstr>
      <vt:lpstr>Typical Structure of Neurons </vt:lpstr>
      <vt:lpstr>PowerPoint Presentation</vt:lpstr>
      <vt:lpstr>Real Circuit</vt:lpstr>
      <vt:lpstr>Flying Through Brain Circuits</vt:lpstr>
      <vt:lpstr>Gets Really Complicated Really Fast</vt:lpstr>
      <vt:lpstr>PowerPoint Presentation</vt:lpstr>
      <vt:lpstr>PowerPoint Presentation</vt:lpstr>
      <vt:lpstr>Classroom Slides: Brain Chemistry Teacher’s Guide</vt:lpstr>
      <vt:lpstr>Neurotransmitters Contain Chemicals</vt:lpstr>
      <vt:lpstr>Neurons Have Specialized Receptors</vt:lpstr>
      <vt:lpstr>Crossing the Synaptic Gap</vt:lpstr>
      <vt:lpstr>Chemical 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Baylor College of Medicine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Nancy Moreno</dc:creator>
  <cp:lastModifiedBy>Mark Beenhakker</cp:lastModifiedBy>
  <cp:revision>165</cp:revision>
  <dcterms:created xsi:type="dcterms:W3CDTF">2012-11-19T18:56:45Z</dcterms:created>
  <dcterms:modified xsi:type="dcterms:W3CDTF">2018-02-21T18:14:22Z</dcterms:modified>
</cp:coreProperties>
</file>